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4"/>
    <p:sldMasterId id="214748370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Barlow ExtraLight"/>
      <p:regular r:id="rId54"/>
      <p:bold r:id="rId55"/>
      <p:italic r:id="rId56"/>
      <p:boldItalic r:id="rId57"/>
    </p:embeddedFont>
    <p:embeddedFont>
      <p:font typeface="Hepta Slab Medium"/>
      <p:regular r:id="rId58"/>
      <p:bold r:id="rId59"/>
    </p:embeddedFont>
    <p:embeddedFont>
      <p:font typeface="Hepta Slab Light"/>
      <p:regular r:id="rId60"/>
      <p:bold r:id="rId61"/>
    </p:embeddedFont>
    <p:embeddedFont>
      <p:font typeface="Hepta Slab"/>
      <p:regular r:id="rId62"/>
      <p:bold r:id="rId63"/>
    </p:embeddedFont>
    <p:embeddedFont>
      <p:font typeface="Barlow Medium"/>
      <p:regular r:id="rId64"/>
      <p:bold r:id="rId65"/>
      <p:italic r:id="rId66"/>
      <p:boldItalic r:id="rId67"/>
    </p:embeddedFont>
    <p:embeddedFont>
      <p:font typeface="Roboto Mono"/>
      <p:regular r:id="rId68"/>
      <p:bold r:id="rId69"/>
      <p:italic r:id="rId70"/>
      <p:boldItalic r:id="rId71"/>
    </p:embeddedFont>
    <p:embeddedFont>
      <p:font typeface="Barlow Light"/>
      <p:regular r:id="rId72"/>
      <p:bold r:id="rId73"/>
      <p:italic r:id="rId74"/>
      <p:boldItalic r:id="rId75"/>
    </p:embeddedFont>
    <p:embeddedFont>
      <p:font typeface="Barlow"/>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BarlowLight-bold.fntdata"/><Relationship Id="rId72" Type="http://schemas.openxmlformats.org/officeDocument/2006/relationships/font" Target="fonts/BarlowLight-regular.fntdata"/><Relationship Id="rId31" Type="http://schemas.openxmlformats.org/officeDocument/2006/relationships/slide" Target="slides/slide25.xml"/><Relationship Id="rId75" Type="http://schemas.openxmlformats.org/officeDocument/2006/relationships/font" Target="fonts/BarlowLight-boldItalic.fntdata"/><Relationship Id="rId30" Type="http://schemas.openxmlformats.org/officeDocument/2006/relationships/slide" Target="slides/slide24.xml"/><Relationship Id="rId74" Type="http://schemas.openxmlformats.org/officeDocument/2006/relationships/font" Target="fonts/BarlowLight-italic.fntdata"/><Relationship Id="rId33" Type="http://schemas.openxmlformats.org/officeDocument/2006/relationships/slide" Target="slides/slide27.xml"/><Relationship Id="rId77" Type="http://schemas.openxmlformats.org/officeDocument/2006/relationships/font" Target="fonts/Barlow-bold.fntdata"/><Relationship Id="rId32" Type="http://schemas.openxmlformats.org/officeDocument/2006/relationships/slide" Target="slides/slide26.xml"/><Relationship Id="rId76" Type="http://schemas.openxmlformats.org/officeDocument/2006/relationships/font" Target="fonts/Barlow-regular.fntdata"/><Relationship Id="rId35" Type="http://schemas.openxmlformats.org/officeDocument/2006/relationships/slide" Target="slides/slide29.xml"/><Relationship Id="rId79" Type="http://schemas.openxmlformats.org/officeDocument/2006/relationships/font" Target="fonts/Barlow-boldItalic.fntdata"/><Relationship Id="rId34" Type="http://schemas.openxmlformats.org/officeDocument/2006/relationships/slide" Target="slides/slide28.xml"/><Relationship Id="rId78" Type="http://schemas.openxmlformats.org/officeDocument/2006/relationships/font" Target="fonts/Barlow-italic.fntdata"/><Relationship Id="rId71" Type="http://schemas.openxmlformats.org/officeDocument/2006/relationships/font" Target="fonts/RobotoMono-boldItalic.fntdata"/><Relationship Id="rId70" Type="http://schemas.openxmlformats.org/officeDocument/2006/relationships/font" Target="fonts/RobotoMon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ptaSlab-regular.fntdata"/><Relationship Id="rId61" Type="http://schemas.openxmlformats.org/officeDocument/2006/relationships/font" Target="fonts/HeptaSlabLight-bold.fntdata"/><Relationship Id="rId20" Type="http://schemas.openxmlformats.org/officeDocument/2006/relationships/slide" Target="slides/slide14.xml"/><Relationship Id="rId64" Type="http://schemas.openxmlformats.org/officeDocument/2006/relationships/font" Target="fonts/BarlowMedium-regular.fntdata"/><Relationship Id="rId63" Type="http://schemas.openxmlformats.org/officeDocument/2006/relationships/font" Target="fonts/HeptaSlab-bold.fntdata"/><Relationship Id="rId22" Type="http://schemas.openxmlformats.org/officeDocument/2006/relationships/slide" Target="slides/slide16.xml"/><Relationship Id="rId66" Type="http://schemas.openxmlformats.org/officeDocument/2006/relationships/font" Target="fonts/BarlowMedium-italic.fntdata"/><Relationship Id="rId21" Type="http://schemas.openxmlformats.org/officeDocument/2006/relationships/slide" Target="slides/slide15.xml"/><Relationship Id="rId65" Type="http://schemas.openxmlformats.org/officeDocument/2006/relationships/font" Target="fonts/BarlowMedium-bold.fntdata"/><Relationship Id="rId24" Type="http://schemas.openxmlformats.org/officeDocument/2006/relationships/slide" Target="slides/slide18.xml"/><Relationship Id="rId68" Type="http://schemas.openxmlformats.org/officeDocument/2006/relationships/font" Target="fonts/RobotoMono-regular.fntdata"/><Relationship Id="rId23" Type="http://schemas.openxmlformats.org/officeDocument/2006/relationships/slide" Target="slides/slide17.xml"/><Relationship Id="rId67" Type="http://schemas.openxmlformats.org/officeDocument/2006/relationships/font" Target="fonts/BarlowMedium-boldItalic.fntdata"/><Relationship Id="rId60" Type="http://schemas.openxmlformats.org/officeDocument/2006/relationships/font" Target="fonts/HeptaSlabLight-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on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BarlowExtraLight-bold.fntdata"/><Relationship Id="rId10" Type="http://schemas.openxmlformats.org/officeDocument/2006/relationships/slide" Target="slides/slide4.xml"/><Relationship Id="rId54" Type="http://schemas.openxmlformats.org/officeDocument/2006/relationships/font" Target="fonts/BarlowExtraLight-regular.fntdata"/><Relationship Id="rId13" Type="http://schemas.openxmlformats.org/officeDocument/2006/relationships/slide" Target="slides/slide7.xml"/><Relationship Id="rId57" Type="http://schemas.openxmlformats.org/officeDocument/2006/relationships/font" Target="fonts/BarlowExtraLight-boldItalic.fntdata"/><Relationship Id="rId12" Type="http://schemas.openxmlformats.org/officeDocument/2006/relationships/slide" Target="slides/slide6.xml"/><Relationship Id="rId56" Type="http://schemas.openxmlformats.org/officeDocument/2006/relationships/font" Target="fonts/BarlowExtraLight-italic.fntdata"/><Relationship Id="rId15" Type="http://schemas.openxmlformats.org/officeDocument/2006/relationships/slide" Target="slides/slide9.xml"/><Relationship Id="rId59" Type="http://schemas.openxmlformats.org/officeDocument/2006/relationships/font" Target="fonts/HeptaSlabMedium-bold.fntdata"/><Relationship Id="rId14" Type="http://schemas.openxmlformats.org/officeDocument/2006/relationships/slide" Target="slides/slide8.xml"/><Relationship Id="rId58" Type="http://schemas.openxmlformats.org/officeDocument/2006/relationships/font" Target="fonts/HeptaSlabMedium-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4d43f51a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4d43f51a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51ce34e5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51ce34e5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50f49a0fe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50f49a0fe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51ce34e5f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51ce34e5f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50f49a0fe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50f49a0fe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51abef3ce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51abef3ce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51c3b2ddcc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51c3b2ddcc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50471ea6ef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50471ea6ef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51abef3ce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51abef3ce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51abef3ce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51abef3ce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51abef3ce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51abef3ce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4d43f51ae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4d43f51ae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51abef3ce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51abef3ce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51abef3ce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51abef3ce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51abef3ce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51abef3ce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51b0db34d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51b0db34d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52ab804c7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52ab804c7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52d294c58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52d294c58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Barlow Light"/>
              <a:buChar char="●"/>
            </a:pPr>
            <a:r>
              <a:rPr lang="en">
                <a:solidFill>
                  <a:schemeClr val="dk1"/>
                </a:solidFill>
              </a:rPr>
              <a:t>Each feature map is first processed by a </a:t>
            </a:r>
            <a:r>
              <a:rPr lang="en">
                <a:solidFill>
                  <a:srgbClr val="188038"/>
                </a:solidFill>
                <a:latin typeface="Roboto Mono"/>
                <a:ea typeface="Roboto Mono"/>
                <a:cs typeface="Roboto Mono"/>
                <a:sym typeface="Roboto Mono"/>
              </a:rPr>
              <a:t>1×1 conv</a:t>
            </a:r>
            <a:r>
              <a:rPr lang="en">
                <a:solidFill>
                  <a:schemeClr val="dk1"/>
                </a:solidFill>
              </a:rPr>
              <a:t> to </a:t>
            </a:r>
            <a:r>
              <a:rPr b="1" lang="en">
                <a:solidFill>
                  <a:schemeClr val="dk1"/>
                </a:solidFill>
              </a:rPr>
              <a:t>reduce the number of channels</a:t>
            </a:r>
            <a:r>
              <a:rPr lang="en">
                <a:solidFill>
                  <a:schemeClr val="dk1"/>
                </a:solidFill>
              </a:rPr>
              <a:t>.</a:t>
            </a:r>
            <a:br>
              <a:rPr lang="en">
                <a:solidFill>
                  <a:schemeClr val="dk1"/>
                </a:solidFill>
              </a:rPr>
            </a:br>
            <a:endParaRPr>
              <a:solidFill>
                <a:schemeClr val="dk1"/>
              </a:solidFill>
            </a:endParaRPr>
          </a:p>
          <a:p>
            <a:pPr indent="-323850" lvl="0" marL="457200" rtl="0" algn="l">
              <a:spcBef>
                <a:spcPts val="0"/>
              </a:spcBef>
              <a:spcAft>
                <a:spcPts val="0"/>
              </a:spcAft>
              <a:buClr>
                <a:schemeClr val="dk1"/>
              </a:buClr>
              <a:buSzPts val="1500"/>
              <a:buFont typeface="Barlow Light"/>
              <a:buChar char="●"/>
            </a:pPr>
            <a:r>
              <a:rPr lang="en">
                <a:solidFill>
                  <a:schemeClr val="dk1"/>
                </a:solidFill>
              </a:rPr>
              <a:t>This helps unify the feature dimensions across different levels.</a:t>
            </a:r>
            <a:endParaRPr>
              <a:solidFill>
                <a:schemeClr val="dk1"/>
              </a:solidFill>
            </a:endParaRPr>
          </a:p>
          <a:p>
            <a:pPr indent="0" lvl="0" marL="0" rtl="0" algn="l">
              <a:spcBef>
                <a:spcPts val="0"/>
              </a:spcBef>
              <a:spcAft>
                <a:spcPts val="0"/>
              </a:spcAft>
              <a:buNone/>
            </a:pPr>
            <a:r>
              <a:t/>
            </a:r>
            <a:endParaRPr sz="1500">
              <a:solidFill>
                <a:schemeClr val="dk1"/>
              </a:solidFill>
              <a:latin typeface="Barlow Light"/>
              <a:ea typeface="Barlow Light"/>
              <a:cs typeface="Barlow Light"/>
              <a:sym typeface="Barlow Light"/>
            </a:endParaRPr>
          </a:p>
          <a:p>
            <a:pPr indent="-323850" lvl="0" marL="457200" rtl="0" algn="l">
              <a:spcBef>
                <a:spcPts val="0"/>
              </a:spcBef>
              <a:spcAft>
                <a:spcPts val="0"/>
              </a:spcAft>
              <a:buClr>
                <a:schemeClr val="dk1"/>
              </a:buClr>
              <a:buSzPts val="1500"/>
              <a:buFont typeface="Barlow Light"/>
              <a:buChar char="●"/>
            </a:pPr>
            <a:r>
              <a:t/>
            </a:r>
            <a:endParaRPr sz="1500">
              <a:solidFill>
                <a:schemeClr val="dk1"/>
              </a:solidFill>
              <a:latin typeface="Barlow Light"/>
              <a:ea typeface="Barlow Light"/>
              <a:cs typeface="Barlow Light"/>
              <a:sym typeface="Barlow Light"/>
            </a:endParaRPr>
          </a:p>
          <a:p>
            <a:pPr indent="-323850" lvl="0" marL="457200" rtl="0" algn="l">
              <a:spcBef>
                <a:spcPts val="0"/>
              </a:spcBef>
              <a:spcAft>
                <a:spcPts val="0"/>
              </a:spcAft>
              <a:buClr>
                <a:schemeClr val="dk1"/>
              </a:buClr>
              <a:buSzPts val="1500"/>
              <a:buFont typeface="Barlow Light"/>
              <a:buChar char="●"/>
            </a:pPr>
            <a:r>
              <a:rPr lang="en" sz="1500">
                <a:solidFill>
                  <a:schemeClr val="dk1"/>
                </a:solidFill>
                <a:latin typeface="Barlow Light"/>
                <a:ea typeface="Barlow Light"/>
                <a:cs typeface="Barlow Light"/>
                <a:sym typeface="Barlow Light"/>
              </a:rPr>
              <a:t>Multiple feature maps at different levels, different spatial resoultions, top-down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4d4bc1da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4d4bc1da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52ab804c7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52ab804c7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52ab804c7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52ab804c7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52ab804c7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52ab804c7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51abef3ce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51abef3ce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52ab804c7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52ab804c7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52ab804c7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52ab804c7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52ab804c7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52ab804c7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52ab804c7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52ab804c7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52ab804c7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52ab804c7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52ab804c7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52ab804c7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51b0db34d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51b0db34d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52ab804c7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52ab804c7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52ab804c7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52ab804c7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52ab804c7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52ab804c7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50471ea6e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50471ea6e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52ab804c7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52ab804c7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51b0db34d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51b0db34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52d294c58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52d294c58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52d294c586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352d294c586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508f17f4f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508f17f4f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51abef3ce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51abef3ce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52ab804c7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52ab804c7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4d43f51ae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4d43f51ae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50471ea6e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50471ea6e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508f17f4f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508f17f4f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508f17f4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508f17f4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51b0db34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51b0db34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50f49a0fe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50f49a0fe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76" name="Shape 176"/>
        <p:cNvGrpSpPr/>
        <p:nvPr/>
      </p:nvGrpSpPr>
      <p:grpSpPr>
        <a:xfrm>
          <a:off x="0" y="0"/>
          <a:ext cx="0" cy="0"/>
          <a:chOff x="0" y="0"/>
          <a:chExt cx="0" cy="0"/>
        </a:xfrm>
      </p:grpSpPr>
      <p:sp>
        <p:nvSpPr>
          <p:cNvPr id="177" name="Google Shape;177;p3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78" name="Google Shape;178;p3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79" name="Google Shape;17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80" name="Shape 180"/>
        <p:cNvGrpSpPr/>
        <p:nvPr/>
      </p:nvGrpSpPr>
      <p:grpSpPr>
        <a:xfrm>
          <a:off x="0" y="0"/>
          <a:ext cx="0" cy="0"/>
          <a:chOff x="0" y="0"/>
          <a:chExt cx="0" cy="0"/>
        </a:xfrm>
      </p:grpSpPr>
      <p:sp>
        <p:nvSpPr>
          <p:cNvPr id="181" name="Google Shape;181;p36"/>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36"/>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83" name="Google Shape;183;p36"/>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84" name="Google Shape;18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spTree>
      <p:nvGrpSpPr>
        <p:cNvPr id="185" name="Shape 185"/>
        <p:cNvGrpSpPr/>
        <p:nvPr/>
      </p:nvGrpSpPr>
      <p:grpSpPr>
        <a:xfrm>
          <a:off x="0" y="0"/>
          <a:ext cx="0" cy="0"/>
          <a:chOff x="0" y="0"/>
          <a:chExt cx="0" cy="0"/>
        </a:xfrm>
      </p:grpSpPr>
      <p:sp>
        <p:nvSpPr>
          <p:cNvPr id="186" name="Google Shape;186;p37"/>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87" name="Google Shape;187;p37"/>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88" name="Google Shape;188;p37"/>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89" name="Google Shape;189;p37"/>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0" name="Google Shape;190;p37"/>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1" name="Google Shape;191;p37"/>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2" name="Google Shape;192;p37"/>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3" name="Google Shape;193;p37"/>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4" name="Google Shape;194;p37"/>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5" name="Google Shape;195;p37"/>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6" name="Google Shape;196;p37"/>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7" name="Google Shape;197;p37"/>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8" name="Google Shape;198;p37"/>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9" name="Google Shape;199;p37"/>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0" name="Google Shape;200;p37"/>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1" name="Google Shape;201;p37"/>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2" name="Google Shape;202;p37"/>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3" name="Google Shape;203;p37"/>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4" name="Google Shape;204;p37"/>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5" name="Google Shape;205;p3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spTree>
      <p:nvGrpSpPr>
        <p:cNvPr id="206" name="Shape 206"/>
        <p:cNvGrpSpPr/>
        <p:nvPr/>
      </p:nvGrpSpPr>
      <p:grpSpPr>
        <a:xfrm>
          <a:off x="0" y="0"/>
          <a:ext cx="0" cy="0"/>
          <a:chOff x="0" y="0"/>
          <a:chExt cx="0" cy="0"/>
        </a:xfrm>
      </p:grpSpPr>
      <p:sp>
        <p:nvSpPr>
          <p:cNvPr id="207" name="Google Shape;207;p38"/>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8"/>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209" name="Google Shape;209;p38"/>
          <p:cNvSpPr/>
          <p:nvPr>
            <p:ph idx="2" type="pic"/>
          </p:nvPr>
        </p:nvSpPr>
        <p:spPr>
          <a:xfrm>
            <a:off x="3915225" y="1631250"/>
            <a:ext cx="4441200" cy="3009900"/>
          </a:xfrm>
          <a:prstGeom prst="roundRect">
            <a:avLst>
              <a:gd fmla="val 16667" name="adj"/>
            </a:avLst>
          </a:prstGeom>
          <a:noFill/>
          <a:ln>
            <a:noFill/>
          </a:ln>
        </p:spPr>
      </p:sp>
      <p:sp>
        <p:nvSpPr>
          <p:cNvPr id="210" name="Google Shape;210;p38"/>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1" name="Google Shape;211;p38"/>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2" name="Google Shape;212;p3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spTree>
      <p:nvGrpSpPr>
        <p:cNvPr id="213" name="Shape 213"/>
        <p:cNvGrpSpPr/>
        <p:nvPr/>
      </p:nvGrpSpPr>
      <p:grpSpPr>
        <a:xfrm>
          <a:off x="0" y="0"/>
          <a:ext cx="0" cy="0"/>
          <a:chOff x="0" y="0"/>
          <a:chExt cx="0" cy="0"/>
        </a:xfrm>
      </p:grpSpPr>
      <p:sp>
        <p:nvSpPr>
          <p:cNvPr id="214" name="Google Shape;214;p39"/>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9"/>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6" name="Google Shape;216;p39"/>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7" name="Google Shape;217;p39"/>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8" name="Google Shape;218;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spTree>
      <p:nvGrpSpPr>
        <p:cNvPr id="219" name="Shape 219"/>
        <p:cNvGrpSpPr/>
        <p:nvPr/>
      </p:nvGrpSpPr>
      <p:grpSpPr>
        <a:xfrm>
          <a:off x="0" y="0"/>
          <a:ext cx="0" cy="0"/>
          <a:chOff x="0" y="0"/>
          <a:chExt cx="0" cy="0"/>
        </a:xfrm>
      </p:grpSpPr>
      <p:sp>
        <p:nvSpPr>
          <p:cNvPr id="220" name="Google Shape;220;p40"/>
          <p:cNvSpPr/>
          <p:nvPr>
            <p:ph idx="2" type="pic"/>
          </p:nvPr>
        </p:nvSpPr>
        <p:spPr>
          <a:xfrm>
            <a:off x="791150" y="522900"/>
            <a:ext cx="1294800" cy="1918500"/>
          </a:xfrm>
          <a:prstGeom prst="rect">
            <a:avLst/>
          </a:prstGeom>
          <a:noFill/>
          <a:ln>
            <a:noFill/>
          </a:ln>
        </p:spPr>
      </p:sp>
      <p:sp>
        <p:nvSpPr>
          <p:cNvPr id="221" name="Google Shape;221;p40"/>
          <p:cNvSpPr/>
          <p:nvPr>
            <p:ph idx="3" type="pic"/>
          </p:nvPr>
        </p:nvSpPr>
        <p:spPr>
          <a:xfrm>
            <a:off x="2355375" y="522900"/>
            <a:ext cx="1294800" cy="1918500"/>
          </a:xfrm>
          <a:prstGeom prst="rect">
            <a:avLst/>
          </a:prstGeom>
          <a:noFill/>
          <a:ln>
            <a:noFill/>
          </a:ln>
        </p:spPr>
      </p:sp>
      <p:sp>
        <p:nvSpPr>
          <p:cNvPr id="222" name="Google Shape;222;p40"/>
          <p:cNvSpPr/>
          <p:nvPr>
            <p:ph idx="4" type="pic"/>
          </p:nvPr>
        </p:nvSpPr>
        <p:spPr>
          <a:xfrm>
            <a:off x="3921313" y="522900"/>
            <a:ext cx="1294800" cy="1918500"/>
          </a:xfrm>
          <a:prstGeom prst="rect">
            <a:avLst/>
          </a:prstGeom>
          <a:noFill/>
          <a:ln>
            <a:noFill/>
          </a:ln>
        </p:spPr>
      </p:sp>
      <p:sp>
        <p:nvSpPr>
          <p:cNvPr id="223" name="Google Shape;223;p40"/>
          <p:cNvSpPr/>
          <p:nvPr>
            <p:ph idx="5" type="pic"/>
          </p:nvPr>
        </p:nvSpPr>
        <p:spPr>
          <a:xfrm>
            <a:off x="5491588" y="522900"/>
            <a:ext cx="1294800" cy="1918500"/>
          </a:xfrm>
          <a:prstGeom prst="rect">
            <a:avLst/>
          </a:prstGeom>
          <a:noFill/>
          <a:ln>
            <a:noFill/>
          </a:ln>
        </p:spPr>
      </p:sp>
      <p:sp>
        <p:nvSpPr>
          <p:cNvPr id="224" name="Google Shape;224;p40"/>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225" name="Google Shape;225;p40"/>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6" name="Google Shape;226;p40"/>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7" name="Google Shape;227;p40"/>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8" name="Google Shape;228;p40"/>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9" name="Google Shape;229;p40"/>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0" name="Google Shape;230;p40"/>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1" name="Google Shape;231;p40"/>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2" name="Google Shape;232;p40"/>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3" name="Google Shape;233;p40"/>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4" name="Google Shape;234;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spTree>
      <p:nvGrpSpPr>
        <p:cNvPr id="235" name="Shape 235"/>
        <p:cNvGrpSpPr/>
        <p:nvPr/>
      </p:nvGrpSpPr>
      <p:grpSpPr>
        <a:xfrm>
          <a:off x="0" y="0"/>
          <a:ext cx="0" cy="0"/>
          <a:chOff x="0" y="0"/>
          <a:chExt cx="0" cy="0"/>
        </a:xfrm>
      </p:grpSpPr>
      <p:sp>
        <p:nvSpPr>
          <p:cNvPr id="236" name="Google Shape;236;p41"/>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237" name="Google Shape;237;p41"/>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38" name="Google Shape;238;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spTree>
      <p:nvGrpSpPr>
        <p:cNvPr id="239" name="Shape 239"/>
        <p:cNvGrpSpPr/>
        <p:nvPr/>
      </p:nvGrpSpPr>
      <p:grpSpPr>
        <a:xfrm>
          <a:off x="0" y="0"/>
          <a:ext cx="0" cy="0"/>
          <a:chOff x="0" y="0"/>
          <a:chExt cx="0" cy="0"/>
        </a:xfrm>
      </p:grpSpPr>
      <p:sp>
        <p:nvSpPr>
          <p:cNvPr id="240" name="Google Shape;240;p42"/>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41" name="Google Shape;241;p42"/>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242" name="Google Shape;242;p42"/>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43" name="Google Shape;243;p4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latin typeface="Barlow"/>
                <a:ea typeface="Barlow"/>
                <a:cs typeface="Barlow"/>
                <a:sym typeface="Barlow"/>
              </a:defRPr>
            </a:lvl1pPr>
            <a:lvl2pPr lvl="1">
              <a:buNone/>
              <a:defRPr sz="1100">
                <a:solidFill>
                  <a:schemeClr val="accent3"/>
                </a:solidFill>
                <a:latin typeface="Barlow"/>
                <a:ea typeface="Barlow"/>
                <a:cs typeface="Barlow"/>
                <a:sym typeface="Barlow"/>
              </a:defRPr>
            </a:lvl2pPr>
            <a:lvl3pPr lvl="2">
              <a:buNone/>
              <a:defRPr sz="1100">
                <a:solidFill>
                  <a:schemeClr val="accent3"/>
                </a:solidFill>
                <a:latin typeface="Barlow"/>
                <a:ea typeface="Barlow"/>
                <a:cs typeface="Barlow"/>
                <a:sym typeface="Barlow"/>
              </a:defRPr>
            </a:lvl3pPr>
            <a:lvl4pPr lvl="3">
              <a:buNone/>
              <a:defRPr sz="1100">
                <a:solidFill>
                  <a:schemeClr val="accent3"/>
                </a:solidFill>
                <a:latin typeface="Barlow"/>
                <a:ea typeface="Barlow"/>
                <a:cs typeface="Barlow"/>
                <a:sym typeface="Barlow"/>
              </a:defRPr>
            </a:lvl4pPr>
            <a:lvl5pPr lvl="4">
              <a:buNone/>
              <a:defRPr sz="1100">
                <a:solidFill>
                  <a:schemeClr val="accent3"/>
                </a:solidFill>
                <a:latin typeface="Barlow"/>
                <a:ea typeface="Barlow"/>
                <a:cs typeface="Barlow"/>
                <a:sym typeface="Barlow"/>
              </a:defRPr>
            </a:lvl5pPr>
            <a:lvl6pPr lvl="5">
              <a:buNone/>
              <a:defRPr sz="1100">
                <a:solidFill>
                  <a:schemeClr val="accent3"/>
                </a:solidFill>
                <a:latin typeface="Barlow"/>
                <a:ea typeface="Barlow"/>
                <a:cs typeface="Barlow"/>
                <a:sym typeface="Barlow"/>
              </a:defRPr>
            </a:lvl6pPr>
            <a:lvl7pPr lvl="6">
              <a:buNone/>
              <a:defRPr sz="1100">
                <a:solidFill>
                  <a:schemeClr val="accent3"/>
                </a:solidFill>
                <a:latin typeface="Barlow"/>
                <a:ea typeface="Barlow"/>
                <a:cs typeface="Barlow"/>
                <a:sym typeface="Barlow"/>
              </a:defRPr>
            </a:lvl7pPr>
            <a:lvl8pPr lvl="7">
              <a:buNone/>
              <a:defRPr sz="1100">
                <a:solidFill>
                  <a:schemeClr val="accent3"/>
                </a:solidFill>
                <a:latin typeface="Barlow"/>
                <a:ea typeface="Barlow"/>
                <a:cs typeface="Barlow"/>
                <a:sym typeface="Barlow"/>
              </a:defRPr>
            </a:lvl8pPr>
            <a:lvl9pPr lvl="8">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spTree>
      <p:nvGrpSpPr>
        <p:cNvPr id="244" name="Shape 244"/>
        <p:cNvGrpSpPr/>
        <p:nvPr/>
      </p:nvGrpSpPr>
      <p:grpSpPr>
        <a:xfrm>
          <a:off x="0" y="0"/>
          <a:ext cx="0" cy="0"/>
          <a:chOff x="0" y="0"/>
          <a:chExt cx="0" cy="0"/>
        </a:xfrm>
      </p:grpSpPr>
      <p:sp>
        <p:nvSpPr>
          <p:cNvPr id="245" name="Google Shape;245;p43"/>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6" name="Google Shape;246;p43"/>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7" name="Google Shape;247;p43"/>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8" name="Google Shape;248;p43"/>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9" name="Google Shape;249;p43"/>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50" name="Google Shape;250;p43"/>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51" name="Google Shape;251;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spTree>
      <p:nvGrpSpPr>
        <p:cNvPr id="252" name="Shape 252"/>
        <p:cNvGrpSpPr/>
        <p:nvPr/>
      </p:nvGrpSpPr>
      <p:grpSpPr>
        <a:xfrm>
          <a:off x="0" y="0"/>
          <a:ext cx="0" cy="0"/>
          <a:chOff x="0" y="0"/>
          <a:chExt cx="0" cy="0"/>
        </a:xfrm>
      </p:grpSpPr>
      <p:sp>
        <p:nvSpPr>
          <p:cNvPr id="253" name="Google Shape;253;p44"/>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54" name="Google Shape;254;p44"/>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55" name="Google Shape;25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56" name="Shape 256"/>
        <p:cNvGrpSpPr/>
        <p:nvPr/>
      </p:nvGrpSpPr>
      <p:grpSpPr>
        <a:xfrm>
          <a:off x="0" y="0"/>
          <a:ext cx="0" cy="0"/>
          <a:chOff x="0" y="0"/>
          <a:chExt cx="0" cy="0"/>
        </a:xfrm>
      </p:grpSpPr>
      <p:sp>
        <p:nvSpPr>
          <p:cNvPr id="257" name="Google Shape;257;p4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58" name="Google Shape;258;p4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59" name="Google Shape;25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spTree>
      <p:nvGrpSpPr>
        <p:cNvPr id="260" name="Shape 260"/>
        <p:cNvGrpSpPr/>
        <p:nvPr/>
      </p:nvGrpSpPr>
      <p:grpSpPr>
        <a:xfrm>
          <a:off x="0" y="0"/>
          <a:ext cx="0" cy="0"/>
          <a:chOff x="0" y="0"/>
          <a:chExt cx="0" cy="0"/>
        </a:xfrm>
      </p:grpSpPr>
      <p:sp>
        <p:nvSpPr>
          <p:cNvPr id="261" name="Google Shape;261;p46"/>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6"/>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63" name="Google Shape;263;p46"/>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64" name="Google Shape;264;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dk2"/>
                </a:solidFill>
              </a:defRPr>
            </a:lvl1pPr>
            <a:lvl2pPr lvl="1">
              <a:buNone/>
              <a:defRPr sz="1100">
                <a:solidFill>
                  <a:schemeClr val="dk2"/>
                </a:solidFill>
              </a:defRPr>
            </a:lvl2pPr>
            <a:lvl3pPr lvl="2">
              <a:buNone/>
              <a:defRPr sz="1100">
                <a:solidFill>
                  <a:schemeClr val="dk2"/>
                </a:solidFill>
              </a:defRPr>
            </a:lvl3pPr>
            <a:lvl4pPr lvl="3">
              <a:buNone/>
              <a:defRPr sz="1100">
                <a:solidFill>
                  <a:schemeClr val="dk2"/>
                </a:solidFill>
              </a:defRPr>
            </a:lvl4pPr>
            <a:lvl5pPr lvl="4">
              <a:buNone/>
              <a:defRPr sz="1100">
                <a:solidFill>
                  <a:schemeClr val="dk2"/>
                </a:solidFill>
              </a:defRPr>
            </a:lvl5pPr>
            <a:lvl6pPr lvl="5">
              <a:buNone/>
              <a:defRPr sz="1100">
                <a:solidFill>
                  <a:schemeClr val="dk2"/>
                </a:solidFill>
              </a:defRPr>
            </a:lvl6pPr>
            <a:lvl7pPr lvl="6">
              <a:buNone/>
              <a:defRPr sz="1100">
                <a:solidFill>
                  <a:schemeClr val="dk2"/>
                </a:solidFill>
              </a:defRPr>
            </a:lvl7pPr>
            <a:lvl8pPr lvl="7">
              <a:buNone/>
              <a:defRPr sz="1100">
                <a:solidFill>
                  <a:schemeClr val="dk2"/>
                </a:solidFill>
              </a:defRPr>
            </a:lvl8pPr>
            <a:lvl9pPr lvl="8">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46"/>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6"/>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spTree>
      <p:nvGrpSpPr>
        <p:cNvPr id="267" name="Shape 267"/>
        <p:cNvGrpSpPr/>
        <p:nvPr/>
      </p:nvGrpSpPr>
      <p:grpSpPr>
        <a:xfrm>
          <a:off x="0" y="0"/>
          <a:ext cx="0" cy="0"/>
          <a:chOff x="0" y="0"/>
          <a:chExt cx="0" cy="0"/>
        </a:xfrm>
      </p:grpSpPr>
      <p:sp>
        <p:nvSpPr>
          <p:cNvPr id="268" name="Google Shape;268;p47"/>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69" name="Google Shape;269;p47"/>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70" name="Google Shape;270;p47"/>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71" name="Google Shape;271;p47"/>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72" name="Google Shape;272;p47"/>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73" name="Google Shape;273;p47"/>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74" name="Google Shape;274;p4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dk2"/>
                </a:solidFill>
              </a:defRPr>
            </a:lvl1pPr>
            <a:lvl2pPr lvl="1">
              <a:buNone/>
              <a:defRPr sz="1100">
                <a:solidFill>
                  <a:schemeClr val="dk2"/>
                </a:solidFill>
              </a:defRPr>
            </a:lvl2pPr>
            <a:lvl3pPr lvl="2">
              <a:buNone/>
              <a:defRPr sz="1100">
                <a:solidFill>
                  <a:schemeClr val="dk2"/>
                </a:solidFill>
              </a:defRPr>
            </a:lvl3pPr>
            <a:lvl4pPr lvl="3">
              <a:buNone/>
              <a:defRPr sz="1100">
                <a:solidFill>
                  <a:schemeClr val="dk2"/>
                </a:solidFill>
              </a:defRPr>
            </a:lvl4pPr>
            <a:lvl5pPr lvl="4">
              <a:buNone/>
              <a:defRPr sz="1100">
                <a:solidFill>
                  <a:schemeClr val="dk2"/>
                </a:solidFill>
              </a:defRPr>
            </a:lvl5pPr>
            <a:lvl6pPr lvl="5">
              <a:buNone/>
              <a:defRPr sz="1100">
                <a:solidFill>
                  <a:schemeClr val="dk2"/>
                </a:solidFill>
              </a:defRPr>
            </a:lvl6pPr>
            <a:lvl7pPr lvl="6">
              <a:buNone/>
              <a:defRPr sz="1100">
                <a:solidFill>
                  <a:schemeClr val="dk2"/>
                </a:solidFill>
              </a:defRPr>
            </a:lvl7pPr>
            <a:lvl8pPr lvl="7">
              <a:buNone/>
              <a:defRPr sz="1100">
                <a:solidFill>
                  <a:schemeClr val="dk2"/>
                </a:solidFill>
              </a:defRPr>
            </a:lvl8pPr>
            <a:lvl9pPr lvl="8">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75" name="Shape 275"/>
        <p:cNvGrpSpPr/>
        <p:nvPr/>
      </p:nvGrpSpPr>
      <p:grpSpPr>
        <a:xfrm>
          <a:off x="0" y="0"/>
          <a:ext cx="0" cy="0"/>
          <a:chOff x="0" y="0"/>
          <a:chExt cx="0" cy="0"/>
        </a:xfrm>
      </p:grpSpPr>
      <p:sp>
        <p:nvSpPr>
          <p:cNvPr id="276" name="Google Shape;276;p48"/>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77" name="Google Shape;277;p48"/>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78" name="Google Shape;27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spTree>
      <p:nvGrpSpPr>
        <p:cNvPr id="279" name="Shape 279"/>
        <p:cNvGrpSpPr/>
        <p:nvPr/>
      </p:nvGrpSpPr>
      <p:grpSpPr>
        <a:xfrm>
          <a:off x="0" y="0"/>
          <a:ext cx="0" cy="0"/>
          <a:chOff x="0" y="0"/>
          <a:chExt cx="0" cy="0"/>
        </a:xfrm>
      </p:grpSpPr>
      <p:sp>
        <p:nvSpPr>
          <p:cNvPr id="280" name="Google Shape;280;p49"/>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9"/>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2" name="Google Shape;282;p49"/>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283" name="Google Shape;283;p4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84" name="Shape 284"/>
        <p:cNvGrpSpPr/>
        <p:nvPr/>
      </p:nvGrpSpPr>
      <p:grpSpPr>
        <a:xfrm>
          <a:off x="0" y="0"/>
          <a:ext cx="0" cy="0"/>
          <a:chOff x="0" y="0"/>
          <a:chExt cx="0" cy="0"/>
        </a:xfrm>
      </p:grpSpPr>
      <p:sp>
        <p:nvSpPr>
          <p:cNvPr id="285" name="Google Shape;285;p50"/>
          <p:cNvSpPr/>
          <p:nvPr>
            <p:ph idx="2" type="pic"/>
          </p:nvPr>
        </p:nvSpPr>
        <p:spPr>
          <a:xfrm>
            <a:off x="0" y="0"/>
            <a:ext cx="9144000" cy="5143500"/>
          </a:xfrm>
          <a:prstGeom prst="rect">
            <a:avLst/>
          </a:prstGeom>
          <a:noFill/>
          <a:ln>
            <a:noFill/>
          </a:ln>
        </p:spPr>
      </p:sp>
      <p:sp>
        <p:nvSpPr>
          <p:cNvPr id="286" name="Google Shape;286;p50"/>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87" name="Google Shape;287;p50"/>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8" name="Google Shape;288;p50"/>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89" name="Google Shape;28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spTree>
      <p:nvGrpSpPr>
        <p:cNvPr id="290" name="Shape 290"/>
        <p:cNvGrpSpPr/>
        <p:nvPr/>
      </p:nvGrpSpPr>
      <p:grpSpPr>
        <a:xfrm>
          <a:off x="0" y="0"/>
          <a:ext cx="0" cy="0"/>
          <a:chOff x="0" y="0"/>
          <a:chExt cx="0" cy="0"/>
        </a:xfrm>
      </p:grpSpPr>
      <p:sp>
        <p:nvSpPr>
          <p:cNvPr id="291" name="Google Shape;291;p51"/>
          <p:cNvSpPr/>
          <p:nvPr>
            <p:ph idx="2" type="pic"/>
          </p:nvPr>
        </p:nvSpPr>
        <p:spPr>
          <a:xfrm>
            <a:off x="5485725" y="523025"/>
            <a:ext cx="3135300" cy="4097700"/>
          </a:xfrm>
          <a:prstGeom prst="roundRect">
            <a:avLst>
              <a:gd fmla="val 16667" name="adj"/>
            </a:avLst>
          </a:prstGeom>
          <a:noFill/>
          <a:ln>
            <a:noFill/>
          </a:ln>
        </p:spPr>
      </p:sp>
      <p:sp>
        <p:nvSpPr>
          <p:cNvPr id="292" name="Google Shape;292;p51"/>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93" name="Google Shape;293;p51"/>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294" name="Google Shape;294;p5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spTree>
      <p:nvGrpSpPr>
        <p:cNvPr id="295" name="Shape 295"/>
        <p:cNvGrpSpPr/>
        <p:nvPr/>
      </p:nvGrpSpPr>
      <p:grpSpPr>
        <a:xfrm>
          <a:off x="0" y="0"/>
          <a:ext cx="0" cy="0"/>
          <a:chOff x="0" y="0"/>
          <a:chExt cx="0" cy="0"/>
        </a:xfrm>
      </p:grpSpPr>
      <p:sp>
        <p:nvSpPr>
          <p:cNvPr id="296" name="Google Shape;296;p52"/>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7" name="Google Shape;297;p52"/>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8" name="Google Shape;298;p52"/>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9" name="Google Shape;299;p52"/>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00" name="Google Shape;300;p52"/>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1" name="Google Shape;301;p52"/>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02" name="Google Shape;302;p52"/>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303" name="Google Shape;303;p52"/>
          <p:cNvSpPr/>
          <p:nvPr>
            <p:ph idx="7" type="pic"/>
          </p:nvPr>
        </p:nvSpPr>
        <p:spPr>
          <a:xfrm>
            <a:off x="7049625" y="523025"/>
            <a:ext cx="1305900" cy="1918500"/>
          </a:xfrm>
          <a:prstGeom prst="roundRect">
            <a:avLst>
              <a:gd fmla="val 16667" name="adj"/>
            </a:avLst>
          </a:prstGeom>
          <a:noFill/>
          <a:ln>
            <a:noFill/>
          </a:ln>
        </p:spPr>
      </p:sp>
      <p:sp>
        <p:nvSpPr>
          <p:cNvPr id="304" name="Google Shape;304;p52"/>
          <p:cNvSpPr/>
          <p:nvPr>
            <p:ph idx="8" type="pic"/>
          </p:nvPr>
        </p:nvSpPr>
        <p:spPr>
          <a:xfrm>
            <a:off x="784775" y="522100"/>
            <a:ext cx="1305900" cy="1918500"/>
          </a:xfrm>
          <a:prstGeom prst="roundRect">
            <a:avLst>
              <a:gd fmla="val 16667" name="adj"/>
            </a:avLst>
          </a:prstGeom>
          <a:noFill/>
          <a:ln>
            <a:noFill/>
          </a:ln>
        </p:spPr>
      </p:sp>
      <p:sp>
        <p:nvSpPr>
          <p:cNvPr id="305" name="Google Shape;305;p52"/>
          <p:cNvSpPr/>
          <p:nvPr>
            <p:ph idx="9" type="pic"/>
          </p:nvPr>
        </p:nvSpPr>
        <p:spPr>
          <a:xfrm>
            <a:off x="2343950" y="523500"/>
            <a:ext cx="1305900" cy="1918500"/>
          </a:xfrm>
          <a:prstGeom prst="roundRect">
            <a:avLst>
              <a:gd fmla="val 16667" name="adj"/>
            </a:avLst>
          </a:prstGeom>
          <a:noFill/>
          <a:ln>
            <a:noFill/>
          </a:ln>
        </p:spPr>
      </p:sp>
      <p:sp>
        <p:nvSpPr>
          <p:cNvPr id="306" name="Google Shape;306;p52"/>
          <p:cNvSpPr/>
          <p:nvPr>
            <p:ph idx="13" type="pic"/>
          </p:nvPr>
        </p:nvSpPr>
        <p:spPr>
          <a:xfrm>
            <a:off x="3915213" y="523500"/>
            <a:ext cx="1305900" cy="1918500"/>
          </a:xfrm>
          <a:prstGeom prst="roundRect">
            <a:avLst>
              <a:gd fmla="val 16667" name="adj"/>
            </a:avLst>
          </a:prstGeom>
          <a:noFill/>
          <a:ln>
            <a:noFill/>
          </a:ln>
        </p:spPr>
      </p:sp>
      <p:sp>
        <p:nvSpPr>
          <p:cNvPr id="307" name="Google Shape;307;p52"/>
          <p:cNvSpPr/>
          <p:nvPr>
            <p:ph idx="14" type="pic"/>
          </p:nvPr>
        </p:nvSpPr>
        <p:spPr>
          <a:xfrm>
            <a:off x="5490975" y="523500"/>
            <a:ext cx="1305900" cy="1918500"/>
          </a:xfrm>
          <a:prstGeom prst="roundRect">
            <a:avLst>
              <a:gd fmla="val 16667" name="adj"/>
            </a:avLst>
          </a:prstGeom>
          <a:noFill/>
          <a:ln>
            <a:noFill/>
          </a:ln>
        </p:spPr>
      </p:sp>
      <p:sp>
        <p:nvSpPr>
          <p:cNvPr id="308" name="Google Shape;308;p52"/>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09" name="Google Shape;309;p52"/>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10" name="Google Shape;310;p52"/>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1" name="Google Shape;311;p52"/>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2" name="Google Shape;312;p52"/>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3" name="Google Shape;313;p52"/>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4" name="Google Shape;314;p5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spTree>
      <p:nvGrpSpPr>
        <p:cNvPr id="315" name="Shape 315"/>
        <p:cNvGrpSpPr/>
        <p:nvPr/>
      </p:nvGrpSpPr>
      <p:grpSpPr>
        <a:xfrm>
          <a:off x="0" y="0"/>
          <a:ext cx="0" cy="0"/>
          <a:chOff x="0" y="0"/>
          <a:chExt cx="0" cy="0"/>
        </a:xfrm>
      </p:grpSpPr>
      <p:sp>
        <p:nvSpPr>
          <p:cNvPr id="316" name="Google Shape;316;p53"/>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7" name="Google Shape;317;p53"/>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318" name="Google Shape;318;p5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319" name="Shape 319"/>
        <p:cNvGrpSpPr/>
        <p:nvPr/>
      </p:nvGrpSpPr>
      <p:grpSpPr>
        <a:xfrm>
          <a:off x="0" y="0"/>
          <a:ext cx="0" cy="0"/>
          <a:chOff x="0" y="0"/>
          <a:chExt cx="0" cy="0"/>
        </a:xfrm>
      </p:grpSpPr>
      <p:sp>
        <p:nvSpPr>
          <p:cNvPr id="320" name="Google Shape;320;p54"/>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321" name="Google Shape;321;p54"/>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322" name="Google Shape;322;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spTree>
      <p:nvGrpSpPr>
        <p:cNvPr id="323" name="Shape 323"/>
        <p:cNvGrpSpPr/>
        <p:nvPr/>
      </p:nvGrpSpPr>
      <p:grpSpPr>
        <a:xfrm>
          <a:off x="0" y="0"/>
          <a:ext cx="0" cy="0"/>
          <a:chOff x="0" y="0"/>
          <a:chExt cx="0" cy="0"/>
        </a:xfrm>
      </p:grpSpPr>
      <p:sp>
        <p:nvSpPr>
          <p:cNvPr id="324" name="Google Shape;324;p55"/>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5" name="Google Shape;325;p55"/>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6" name="Google Shape;326;p55"/>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7" name="Google Shape;327;p55"/>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8" name="Google Shape;328;p55"/>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9" name="Google Shape;329;p55"/>
          <p:cNvSpPr/>
          <p:nvPr>
            <p:ph idx="5" type="pic"/>
          </p:nvPr>
        </p:nvSpPr>
        <p:spPr>
          <a:xfrm>
            <a:off x="7049625" y="1588125"/>
            <a:ext cx="1305900" cy="1918500"/>
          </a:xfrm>
          <a:prstGeom prst="roundRect">
            <a:avLst>
              <a:gd fmla="val 16667" name="adj"/>
            </a:avLst>
          </a:prstGeom>
          <a:noFill/>
          <a:ln>
            <a:noFill/>
          </a:ln>
        </p:spPr>
      </p:sp>
      <p:sp>
        <p:nvSpPr>
          <p:cNvPr id="330" name="Google Shape;330;p55"/>
          <p:cNvSpPr/>
          <p:nvPr>
            <p:ph idx="6" type="pic"/>
          </p:nvPr>
        </p:nvSpPr>
        <p:spPr>
          <a:xfrm>
            <a:off x="3915213" y="1588600"/>
            <a:ext cx="1305900" cy="1918500"/>
          </a:xfrm>
          <a:prstGeom prst="roundRect">
            <a:avLst>
              <a:gd fmla="val 16667" name="adj"/>
            </a:avLst>
          </a:prstGeom>
          <a:noFill/>
          <a:ln>
            <a:noFill/>
          </a:ln>
        </p:spPr>
      </p:sp>
      <p:sp>
        <p:nvSpPr>
          <p:cNvPr id="331" name="Google Shape;331;p55"/>
          <p:cNvSpPr/>
          <p:nvPr>
            <p:ph idx="7" type="pic"/>
          </p:nvPr>
        </p:nvSpPr>
        <p:spPr>
          <a:xfrm>
            <a:off x="5490975" y="1588600"/>
            <a:ext cx="1305900" cy="1918500"/>
          </a:xfrm>
          <a:prstGeom prst="roundRect">
            <a:avLst>
              <a:gd fmla="val 16667" name="adj"/>
            </a:avLst>
          </a:prstGeom>
          <a:noFill/>
          <a:ln>
            <a:noFill/>
          </a:ln>
        </p:spPr>
      </p:sp>
      <p:sp>
        <p:nvSpPr>
          <p:cNvPr id="332" name="Google Shape;332;p55"/>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3" name="Google Shape;333;p55"/>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4" name="Google Shape;334;p55"/>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5" name="Google Shape;335;p55"/>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336" name="Google Shape;336;p55"/>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37" name="Google Shape;337;p55"/>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38" name="Google Shape;338;p5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spTree>
      <p:nvGrpSpPr>
        <p:cNvPr id="339" name="Shape 339"/>
        <p:cNvGrpSpPr/>
        <p:nvPr/>
      </p:nvGrpSpPr>
      <p:grpSpPr>
        <a:xfrm>
          <a:off x="0" y="0"/>
          <a:ext cx="0" cy="0"/>
          <a:chOff x="0" y="0"/>
          <a:chExt cx="0" cy="0"/>
        </a:xfrm>
      </p:grpSpPr>
      <p:sp>
        <p:nvSpPr>
          <p:cNvPr id="340" name="Google Shape;340;p56"/>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1" name="Google Shape;341;p56"/>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42" name="Google Shape;342;p56"/>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343" name="Google Shape;343;p56"/>
          <p:cNvSpPr/>
          <p:nvPr>
            <p:ph idx="3" type="pic"/>
          </p:nvPr>
        </p:nvSpPr>
        <p:spPr>
          <a:xfrm>
            <a:off x="7049625" y="523025"/>
            <a:ext cx="1305900" cy="1918500"/>
          </a:xfrm>
          <a:prstGeom prst="roundRect">
            <a:avLst>
              <a:gd fmla="val 16667" name="adj"/>
            </a:avLst>
          </a:prstGeom>
          <a:noFill/>
          <a:ln>
            <a:noFill/>
          </a:ln>
        </p:spPr>
      </p:sp>
      <p:sp>
        <p:nvSpPr>
          <p:cNvPr id="344" name="Google Shape;344;p56"/>
          <p:cNvSpPr/>
          <p:nvPr>
            <p:ph idx="4" type="pic"/>
          </p:nvPr>
        </p:nvSpPr>
        <p:spPr>
          <a:xfrm>
            <a:off x="784775" y="522100"/>
            <a:ext cx="1305900" cy="1918500"/>
          </a:xfrm>
          <a:prstGeom prst="roundRect">
            <a:avLst>
              <a:gd fmla="val 16667" name="adj"/>
            </a:avLst>
          </a:prstGeom>
          <a:noFill/>
          <a:ln>
            <a:noFill/>
          </a:ln>
        </p:spPr>
      </p:sp>
      <p:sp>
        <p:nvSpPr>
          <p:cNvPr id="345" name="Google Shape;345;p56"/>
          <p:cNvSpPr/>
          <p:nvPr>
            <p:ph idx="5" type="pic"/>
          </p:nvPr>
        </p:nvSpPr>
        <p:spPr>
          <a:xfrm>
            <a:off x="2343950" y="523500"/>
            <a:ext cx="1305900" cy="1918500"/>
          </a:xfrm>
          <a:prstGeom prst="roundRect">
            <a:avLst>
              <a:gd fmla="val 16667" name="adj"/>
            </a:avLst>
          </a:prstGeom>
          <a:noFill/>
          <a:ln>
            <a:noFill/>
          </a:ln>
        </p:spPr>
      </p:sp>
      <p:sp>
        <p:nvSpPr>
          <p:cNvPr id="346" name="Google Shape;346;p56"/>
          <p:cNvSpPr/>
          <p:nvPr>
            <p:ph idx="6" type="pic"/>
          </p:nvPr>
        </p:nvSpPr>
        <p:spPr>
          <a:xfrm>
            <a:off x="3915213" y="523500"/>
            <a:ext cx="1305900" cy="1918500"/>
          </a:xfrm>
          <a:prstGeom prst="roundRect">
            <a:avLst>
              <a:gd fmla="val 16667" name="adj"/>
            </a:avLst>
          </a:prstGeom>
          <a:noFill/>
          <a:ln>
            <a:noFill/>
          </a:ln>
        </p:spPr>
      </p:sp>
      <p:sp>
        <p:nvSpPr>
          <p:cNvPr id="347" name="Google Shape;347;p56"/>
          <p:cNvSpPr/>
          <p:nvPr>
            <p:ph idx="7" type="pic"/>
          </p:nvPr>
        </p:nvSpPr>
        <p:spPr>
          <a:xfrm>
            <a:off x="5490975" y="523500"/>
            <a:ext cx="1305900" cy="1918500"/>
          </a:xfrm>
          <a:prstGeom prst="roundRect">
            <a:avLst>
              <a:gd fmla="val 16667" name="adj"/>
            </a:avLst>
          </a:prstGeom>
          <a:noFill/>
          <a:ln>
            <a:noFill/>
          </a:ln>
        </p:spPr>
      </p:sp>
      <p:sp>
        <p:nvSpPr>
          <p:cNvPr id="348" name="Google Shape;348;p56"/>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49" name="Google Shape;349;p56"/>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50" name="Google Shape;350;p56"/>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1" name="Google Shape;351;p56"/>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2" name="Google Shape;352;p56"/>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3" name="Google Shape;353;p56"/>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4" name="Google Shape;354;p56"/>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5" name="Google Shape;355;p56"/>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6" name="Google Shape;356;p56"/>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7" name="Google Shape;357;p56"/>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8" name="Google Shape;358;p5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spTree>
      <p:nvGrpSpPr>
        <p:cNvPr id="359" name="Shape 359"/>
        <p:cNvGrpSpPr/>
        <p:nvPr/>
      </p:nvGrpSpPr>
      <p:grpSpPr>
        <a:xfrm>
          <a:off x="0" y="0"/>
          <a:ext cx="0" cy="0"/>
          <a:chOff x="0" y="0"/>
          <a:chExt cx="0" cy="0"/>
        </a:xfrm>
      </p:grpSpPr>
      <p:sp>
        <p:nvSpPr>
          <p:cNvPr id="360" name="Google Shape;360;p57"/>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1" name="Google Shape;361;p57"/>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62" name="Google Shape;362;p5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spTree>
      <p:nvGrpSpPr>
        <p:cNvPr id="363" name="Shape 363"/>
        <p:cNvGrpSpPr/>
        <p:nvPr/>
      </p:nvGrpSpPr>
      <p:grpSpPr>
        <a:xfrm>
          <a:off x="0" y="0"/>
          <a:ext cx="0" cy="0"/>
          <a:chOff x="0" y="0"/>
          <a:chExt cx="0" cy="0"/>
        </a:xfrm>
      </p:grpSpPr>
      <p:sp>
        <p:nvSpPr>
          <p:cNvPr id="364" name="Google Shape;364;p58"/>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5" name="Google Shape;365;p58"/>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66" name="Google Shape;366;p5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2.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20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52" name="Google Shape;52;p13"/>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mc:AlternateContent>
    <mc:Choice Requires="p14">
      <p:transition spd="slow" p14:dur="20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5.png"/><Relationship Id="rId5"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xml"/><Relationship Id="rId3"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5.xml"/><Relationship Id="rId3" Type="http://schemas.openxmlformats.org/officeDocument/2006/relationships/hyperlink" Target="http://drive.google.com/file/d/1vbHYcwq0tXhQP3HucfeQbLpAN5eotR2w/view" TargetMode="Externa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4.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2.xml"/><Relationship Id="rId3" Type="http://schemas.openxmlformats.org/officeDocument/2006/relationships/hyperlink" Target="http://drive.google.com/file/d/1DlbSK8KBv5dFOBtcBApKLW8TkyDR-tpw/view" TargetMode="Externa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4.xml"/><Relationship Id="rId3" Type="http://schemas.openxmlformats.org/officeDocument/2006/relationships/hyperlink" Target="https://ieeexplore.ieee.org/document/9897799" TargetMode="External"/><Relationship Id="rId4" Type="http://schemas.openxmlformats.org/officeDocument/2006/relationships/hyperlink" Target="https://www.geeksforgeeks.org/capsule-neural-networks-ml/" TargetMode="External"/><Relationship Id="rId5" Type="http://schemas.openxmlformats.org/officeDocument/2006/relationships/hyperlink" Target="https://www.sciencedirect.com/science/article/abs/pii/S1746809422000568" TargetMode="External"/><Relationship Id="rId6" Type="http://schemas.openxmlformats.org/officeDocument/2006/relationships/hyperlink" Target="http://hdc.cs.arizona.edu/~mwli/understanding-capsule-network/writing/" TargetMode="External"/><Relationship Id="rId7" Type="http://schemas.openxmlformats.org/officeDocument/2006/relationships/hyperlink" Target="https://link.springer.com/article/10.1007/s12652-020-02568-w" TargetMode="External"/><Relationship Id="rId8" Type="http://schemas.openxmlformats.org/officeDocument/2006/relationships/hyperlink" Target="https://www.kaggle.com/datasets/ashkhagan/figshare-brain-tumor-dataset/data"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5.xml"/><Relationship Id="rId3" Type="http://schemas.openxmlformats.org/officeDocument/2006/relationships/hyperlink" Target="https://openaccess.thecvf.com/content_cvpr_2018/papers/Hu_Squeeze-and-Excitation_Networks_CVPR_2018_paper.pdf" TargetMode="External"/><Relationship Id="rId4" Type="http://schemas.openxmlformats.org/officeDocument/2006/relationships/hyperlink" Target="https://www.sciencedirect.com/science/article/pii/S0895611118305937" TargetMode="External"/><Relationship Id="rId9" Type="http://schemas.openxmlformats.org/officeDocument/2006/relationships/hyperlink" Target="https://pytorch.org/vision/main/models/generated/torchvision.models.efficientnet_b3.html" TargetMode="External"/><Relationship Id="rId5" Type="http://schemas.openxmlformats.org/officeDocument/2006/relationships/hyperlink" Target="https://openaccess.thecvf.com/content_cvpr_2018/papers/Hu_Squeeze-and-Excitation_Networks_CVPR_2018_paper.pdf" TargetMode="External"/><Relationship Id="rId6" Type="http://schemas.openxmlformats.org/officeDocument/2006/relationships/hyperlink" Target="https://paperswithcode.com/method/swin-transformer" TargetMode="External"/><Relationship Id="rId7" Type="http://schemas.openxmlformats.org/officeDocument/2006/relationships/hyperlink" Target="https://arxiv.org/abs/2103.14030v2" TargetMode="External"/><Relationship Id="rId8" Type="http://schemas.openxmlformats.org/officeDocument/2006/relationships/hyperlink" Target="https://arxiv.org/abs/1911.07968"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6.xml"/><Relationship Id="rId3" Type="http://schemas.openxmlformats.org/officeDocument/2006/relationships/hyperlink" Target="https://arxiv.org/pdf/1905.11946" TargetMode="External"/><Relationship Id="rId4" Type="http://schemas.openxmlformats.org/officeDocument/2006/relationships/hyperlink" Target="https://huggingface.co/google/efficientnet-b3" TargetMode="External"/><Relationship Id="rId9" Type="http://schemas.openxmlformats.org/officeDocument/2006/relationships/hyperlink" Target="https://jonathan-hui.medium.com/understanding-feature-pyramid-networks-for-object-detection-fpn-45b227b9106c" TargetMode="External"/><Relationship Id="rId5" Type="http://schemas.openxmlformats.org/officeDocument/2006/relationships/hyperlink" Target="https://arxiv.org/abs/1612.03144" TargetMode="External"/><Relationship Id="rId6" Type="http://schemas.openxmlformats.org/officeDocument/2006/relationships/hyperlink" Target="https://scikit-learn.org/stable/modules/cross_validation.html" TargetMode="External"/><Relationship Id="rId7" Type="http://schemas.openxmlformats.org/officeDocument/2006/relationships/hyperlink" Target="https://www.datasciencecentral.com/roc-curve-explained-in-one-picture/" TargetMode="External"/><Relationship Id="rId8" Type="http://schemas.openxmlformats.org/officeDocument/2006/relationships/hyperlink" Target="https://link.springer.com/article/10.1007/s11760-020-01793-2" TargetMode="External"/><Relationship Id="rId10" Type="http://schemas.openxmlformats.org/officeDocument/2006/relationships/hyperlink" Target="https://openaccess.thecvf.com/content_cvpr_2018/papers/Hu_Squeeze-and-Excitation_Networks_CVPR_2018_paper.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7.xml"/><Relationship Id="rId3" Type="http://schemas.openxmlformats.org/officeDocument/2006/relationships/image" Target="../media/image17.jp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59"/>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a:t>CDANET Redefined</a:t>
            </a:r>
            <a:endParaRPr/>
          </a:p>
        </p:txBody>
      </p:sp>
      <p:sp>
        <p:nvSpPr>
          <p:cNvPr id="372" name="Google Shape;372;p59"/>
          <p:cNvSpPr txBox="1"/>
          <p:nvPr>
            <p:ph idx="2" type="subTitle"/>
          </p:nvPr>
        </p:nvSpPr>
        <p:spPr>
          <a:xfrm>
            <a:off x="202050" y="2342825"/>
            <a:ext cx="87399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a:t>By Aparna Sajith, Cole Sottile, Jovita Chang</a:t>
            </a:r>
            <a:endParaRPr/>
          </a:p>
        </p:txBody>
      </p:sp>
      <p:pic>
        <p:nvPicPr>
          <p:cNvPr id="373" name="Google Shape;373;p59"/>
          <p:cNvPicPr preferRelativeResize="0"/>
          <p:nvPr/>
        </p:nvPicPr>
        <p:blipFill>
          <a:blip r:embed="rId4">
            <a:alphaModFix/>
          </a:blip>
          <a:stretch>
            <a:fillRect/>
          </a:stretch>
        </p:blipFill>
        <p:spPr>
          <a:xfrm>
            <a:off x="52600" y="3445575"/>
            <a:ext cx="2798226" cy="1650499"/>
          </a:xfrm>
          <a:prstGeom prst="rect">
            <a:avLst/>
          </a:prstGeom>
          <a:noFill/>
          <a:ln>
            <a:noFill/>
          </a:ln>
        </p:spPr>
      </p:pic>
      <p:pic>
        <p:nvPicPr>
          <p:cNvPr id="374" name="Google Shape;374;p59"/>
          <p:cNvPicPr preferRelativeResize="0"/>
          <p:nvPr/>
        </p:nvPicPr>
        <p:blipFill>
          <a:blip r:embed="rId5">
            <a:alphaModFix/>
          </a:blip>
          <a:stretch>
            <a:fillRect/>
          </a:stretch>
        </p:blipFill>
        <p:spPr>
          <a:xfrm>
            <a:off x="7158100" y="3157600"/>
            <a:ext cx="1985899" cy="198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8"/>
          <p:cNvSpPr txBox="1"/>
          <p:nvPr>
            <p:ph idx="2" type="subTitle"/>
          </p:nvPr>
        </p:nvSpPr>
        <p:spPr>
          <a:xfrm>
            <a:off x="791150" y="522625"/>
            <a:ext cx="4585200" cy="508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Two Channel DNN </a:t>
            </a:r>
            <a:r>
              <a:rPr lang="en"/>
              <a:t>Architecture</a:t>
            </a:r>
            <a:endParaRPr/>
          </a:p>
        </p:txBody>
      </p:sp>
      <p:pic>
        <p:nvPicPr>
          <p:cNvPr id="437" name="Google Shape;437;p68"/>
          <p:cNvPicPr preferRelativeResize="0"/>
          <p:nvPr/>
        </p:nvPicPr>
        <p:blipFill>
          <a:blip r:embed="rId3">
            <a:alphaModFix/>
          </a:blip>
          <a:stretch>
            <a:fillRect/>
          </a:stretch>
        </p:blipFill>
        <p:spPr>
          <a:xfrm>
            <a:off x="602763" y="1400025"/>
            <a:ext cx="7938475" cy="2665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9"/>
          <p:cNvSpPr txBox="1"/>
          <p:nvPr>
            <p:ph idx="1" type="body"/>
          </p:nvPr>
        </p:nvSpPr>
        <p:spPr>
          <a:xfrm>
            <a:off x="612750" y="788800"/>
            <a:ext cx="7918500" cy="3931500"/>
          </a:xfrm>
          <a:prstGeom prst="rect">
            <a:avLst/>
          </a:prstGeom>
        </p:spPr>
        <p:txBody>
          <a:bodyPr anchorCtr="0" anchor="t" bIns="0" lIns="0" spcFirstLastPara="1" rIns="0" wrap="square" tIns="0">
            <a:noAutofit/>
          </a:bodyPr>
          <a:lstStyle/>
          <a:p>
            <a:pPr indent="-330200" lvl="0" marL="457200" rtl="0" algn="l">
              <a:spcBef>
                <a:spcPts val="0"/>
              </a:spcBef>
              <a:spcAft>
                <a:spcPts val="0"/>
              </a:spcAft>
              <a:buClr>
                <a:schemeClr val="accent3"/>
              </a:buClr>
              <a:buSzPts val="1600"/>
              <a:buChar char="●"/>
            </a:pPr>
            <a:r>
              <a:rPr lang="en" sz="1600">
                <a:solidFill>
                  <a:schemeClr val="accent3"/>
                </a:solidFill>
              </a:rPr>
              <a:t>MSENet is another model which </a:t>
            </a:r>
            <a:r>
              <a:rPr lang="en" sz="1600">
                <a:solidFill>
                  <a:schemeClr val="accent3"/>
                </a:solidFill>
              </a:rPr>
              <a:t>capitalizes</a:t>
            </a:r>
            <a:r>
              <a:rPr lang="en" sz="1600">
                <a:solidFill>
                  <a:schemeClr val="accent3"/>
                </a:solidFill>
              </a:rPr>
              <a:t> on its ability to take multi-modal input. What that means is it can handle multiple different types of tumor images to find aspects of the data that </a:t>
            </a:r>
            <a:r>
              <a:rPr lang="en" sz="1600">
                <a:solidFill>
                  <a:schemeClr val="accent3"/>
                </a:solidFill>
              </a:rPr>
              <a:t>almost no</a:t>
            </a:r>
            <a:r>
              <a:rPr lang="en" sz="1600">
                <a:solidFill>
                  <a:schemeClr val="accent3"/>
                </a:solidFill>
              </a:rPr>
              <a:t> other model can find.</a:t>
            </a:r>
            <a:endParaRPr sz="1600">
              <a:solidFill>
                <a:schemeClr val="accent3"/>
              </a:solidFill>
            </a:endParaRPr>
          </a:p>
          <a:p>
            <a:pPr indent="-330200" lvl="0" marL="457200" rtl="0" algn="l">
              <a:spcBef>
                <a:spcPts val="0"/>
              </a:spcBef>
              <a:spcAft>
                <a:spcPts val="0"/>
              </a:spcAft>
              <a:buClr>
                <a:schemeClr val="accent3"/>
              </a:buClr>
              <a:buSzPts val="1600"/>
              <a:buChar char="●"/>
            </a:pPr>
            <a:r>
              <a:rPr lang="en" sz="1600">
                <a:solidFill>
                  <a:schemeClr val="accent3"/>
                </a:solidFill>
              </a:rPr>
              <a:t> It comes from its distinct Squeeze-and-Excitation blocks. These blocks work as attentions mechanisms and allow the program to focus on certain small areas.</a:t>
            </a:r>
            <a:endParaRPr sz="1600">
              <a:solidFill>
                <a:schemeClr val="accent3"/>
              </a:solidFill>
            </a:endParaRPr>
          </a:p>
          <a:p>
            <a:pPr indent="-330200" lvl="0" marL="457200" rtl="0" algn="l">
              <a:spcBef>
                <a:spcPts val="0"/>
              </a:spcBef>
              <a:spcAft>
                <a:spcPts val="0"/>
              </a:spcAft>
              <a:buClr>
                <a:schemeClr val="accent3"/>
              </a:buClr>
              <a:buSzPts val="1600"/>
              <a:buChar char="●"/>
            </a:pPr>
            <a:r>
              <a:rPr lang="en" sz="1600">
                <a:solidFill>
                  <a:schemeClr val="accent3"/>
                </a:solidFill>
              </a:rPr>
              <a:t>The squeeze is a compression tool to compress the dimensions of each feature map and apply </a:t>
            </a:r>
            <a:r>
              <a:rPr lang="en" sz="1600">
                <a:solidFill>
                  <a:schemeClr val="accent3"/>
                </a:solidFill>
              </a:rPr>
              <a:t>global</a:t>
            </a:r>
            <a:r>
              <a:rPr lang="en" sz="1600">
                <a:solidFill>
                  <a:schemeClr val="accent3"/>
                </a:solidFill>
              </a:rPr>
              <a:t> average pooling, results in a vector.</a:t>
            </a:r>
            <a:endParaRPr sz="1600">
              <a:solidFill>
                <a:schemeClr val="accent3"/>
              </a:solidFill>
            </a:endParaRPr>
          </a:p>
          <a:p>
            <a:pPr indent="-330200" lvl="0" marL="457200" rtl="0" algn="l">
              <a:spcBef>
                <a:spcPts val="0"/>
              </a:spcBef>
              <a:spcAft>
                <a:spcPts val="0"/>
              </a:spcAft>
              <a:buClr>
                <a:schemeClr val="accent3"/>
              </a:buClr>
              <a:buSzPts val="1600"/>
              <a:buChar char="●"/>
            </a:pPr>
            <a:r>
              <a:rPr lang="en" sz="1600">
                <a:solidFill>
                  <a:schemeClr val="accent3"/>
                </a:solidFill>
              </a:rPr>
              <a:t>The excitation step is the resulting vector passed into a smaller </a:t>
            </a:r>
            <a:r>
              <a:rPr lang="en" sz="1600">
                <a:solidFill>
                  <a:schemeClr val="accent3"/>
                </a:solidFill>
              </a:rPr>
              <a:t>neural</a:t>
            </a:r>
            <a:r>
              <a:rPr lang="en" sz="1600">
                <a:solidFill>
                  <a:schemeClr val="accent3"/>
                </a:solidFill>
              </a:rPr>
              <a:t> network with reLU and sigmoid activation </a:t>
            </a:r>
            <a:r>
              <a:rPr lang="en" sz="1600">
                <a:solidFill>
                  <a:schemeClr val="accent3"/>
                </a:solidFill>
              </a:rPr>
              <a:t>functions</a:t>
            </a:r>
            <a:r>
              <a:rPr lang="en" sz="1600">
                <a:solidFill>
                  <a:schemeClr val="accent3"/>
                </a:solidFill>
              </a:rPr>
              <a:t>.</a:t>
            </a:r>
            <a:endParaRPr sz="1600">
              <a:solidFill>
                <a:schemeClr val="accent3"/>
              </a:solidFill>
            </a:endParaRPr>
          </a:p>
          <a:p>
            <a:pPr indent="-330200" lvl="0" marL="457200" rtl="0" algn="l">
              <a:spcBef>
                <a:spcPts val="0"/>
              </a:spcBef>
              <a:spcAft>
                <a:spcPts val="0"/>
              </a:spcAft>
              <a:buClr>
                <a:schemeClr val="accent3"/>
              </a:buClr>
              <a:buSzPts val="1600"/>
              <a:buChar char="●"/>
            </a:pPr>
            <a:r>
              <a:rPr lang="en" sz="1600">
                <a:solidFill>
                  <a:schemeClr val="accent3"/>
                </a:solidFill>
              </a:rPr>
              <a:t>The way the model is made makes it have very minimal preprocessing time and doesn’t need to rely on them.</a:t>
            </a:r>
            <a:endParaRPr sz="1600">
              <a:solidFill>
                <a:schemeClr val="accent3"/>
              </a:solidFill>
            </a:endParaRPr>
          </a:p>
          <a:p>
            <a:pPr indent="0" lvl="0" marL="0" rtl="0" algn="l">
              <a:spcBef>
                <a:spcPts val="0"/>
              </a:spcBef>
              <a:spcAft>
                <a:spcPts val="0"/>
              </a:spcAft>
              <a:buNone/>
            </a:pPr>
            <a:r>
              <a:t/>
            </a:r>
            <a:endParaRPr sz="1600">
              <a:solidFill>
                <a:schemeClr val="accent3"/>
              </a:solidFill>
            </a:endParaRPr>
          </a:p>
        </p:txBody>
      </p:sp>
      <p:sp>
        <p:nvSpPr>
          <p:cNvPr id="443" name="Google Shape;443;p69"/>
          <p:cNvSpPr txBox="1"/>
          <p:nvPr>
            <p:ph idx="2" type="subTitle"/>
          </p:nvPr>
        </p:nvSpPr>
        <p:spPr>
          <a:xfrm>
            <a:off x="791150" y="484300"/>
            <a:ext cx="3918300" cy="30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MSENet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0"/>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MSENet Architechture</a:t>
            </a:r>
            <a:endParaRPr/>
          </a:p>
        </p:txBody>
      </p:sp>
      <p:pic>
        <p:nvPicPr>
          <p:cNvPr id="449" name="Google Shape;449;p70"/>
          <p:cNvPicPr preferRelativeResize="0"/>
          <p:nvPr/>
        </p:nvPicPr>
        <p:blipFill>
          <a:blip r:embed="rId3">
            <a:alphaModFix/>
          </a:blip>
          <a:stretch>
            <a:fillRect/>
          </a:stretch>
        </p:blipFill>
        <p:spPr>
          <a:xfrm>
            <a:off x="4861850" y="152400"/>
            <a:ext cx="3324635"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1"/>
          <p:cNvSpPr txBox="1"/>
          <p:nvPr>
            <p:ph idx="1" type="body"/>
          </p:nvPr>
        </p:nvSpPr>
        <p:spPr>
          <a:xfrm>
            <a:off x="791150" y="957125"/>
            <a:ext cx="7421400" cy="2680200"/>
          </a:xfrm>
          <a:prstGeom prst="rect">
            <a:avLst/>
          </a:prstGeom>
        </p:spPr>
        <p:txBody>
          <a:bodyPr anchorCtr="0" anchor="t" bIns="0" lIns="0" spcFirstLastPara="1" rIns="0" wrap="square" tIns="0">
            <a:noAutofit/>
          </a:bodyPr>
          <a:lstStyle/>
          <a:p>
            <a:pPr indent="-330200" lvl="0" marL="457200" rtl="0" algn="l">
              <a:spcBef>
                <a:spcPts val="0"/>
              </a:spcBef>
              <a:spcAft>
                <a:spcPts val="0"/>
              </a:spcAft>
              <a:buClr>
                <a:schemeClr val="accent3"/>
              </a:buClr>
              <a:buSzPts val="1600"/>
              <a:buChar char="●"/>
            </a:pPr>
            <a:r>
              <a:rPr lang="en" sz="1600">
                <a:solidFill>
                  <a:schemeClr val="accent3"/>
                </a:solidFill>
              </a:rPr>
              <a:t>Border Collie Firefly Algorithm (BCFA) based GAN is an </a:t>
            </a:r>
            <a:r>
              <a:rPr lang="en" sz="1600">
                <a:solidFill>
                  <a:schemeClr val="accent3"/>
                </a:solidFill>
              </a:rPr>
              <a:t>enhanced</a:t>
            </a:r>
            <a:r>
              <a:rPr lang="en" sz="1600">
                <a:solidFill>
                  <a:schemeClr val="accent3"/>
                </a:solidFill>
              </a:rPr>
              <a:t> </a:t>
            </a:r>
            <a:r>
              <a:rPr lang="en" sz="1600">
                <a:solidFill>
                  <a:schemeClr val="accent3"/>
                </a:solidFill>
              </a:rPr>
              <a:t>generative</a:t>
            </a:r>
            <a:r>
              <a:rPr lang="en" sz="1600">
                <a:solidFill>
                  <a:schemeClr val="accent3"/>
                </a:solidFill>
              </a:rPr>
              <a:t> network. It works by using a spark framework. </a:t>
            </a:r>
            <a:endParaRPr sz="1600">
              <a:solidFill>
                <a:schemeClr val="accent3"/>
              </a:solidFill>
            </a:endParaRPr>
          </a:p>
          <a:p>
            <a:pPr indent="-330200" lvl="0" marL="457200" rtl="0" algn="l">
              <a:spcBef>
                <a:spcPts val="0"/>
              </a:spcBef>
              <a:spcAft>
                <a:spcPts val="0"/>
              </a:spcAft>
              <a:buClr>
                <a:schemeClr val="accent3"/>
              </a:buClr>
              <a:buSzPts val="1600"/>
              <a:buChar char="●"/>
            </a:pPr>
            <a:r>
              <a:rPr lang="en" sz="1600">
                <a:solidFill>
                  <a:schemeClr val="accent3"/>
                </a:solidFill>
              </a:rPr>
              <a:t>The main appeal is the multiple slave nodes to handle processing in parallel. The nodes reconverge after running the image through the steps of preprocessing into a support vector machine to classify their severity. </a:t>
            </a:r>
            <a:endParaRPr sz="1600">
              <a:solidFill>
                <a:schemeClr val="accent3"/>
              </a:solidFill>
            </a:endParaRPr>
          </a:p>
          <a:p>
            <a:pPr indent="-330200" lvl="0" marL="457200" rtl="0" algn="l">
              <a:spcBef>
                <a:spcPts val="0"/>
              </a:spcBef>
              <a:spcAft>
                <a:spcPts val="0"/>
              </a:spcAft>
              <a:buClr>
                <a:schemeClr val="accent3"/>
              </a:buClr>
              <a:buSzPts val="1600"/>
              <a:buChar char="●"/>
            </a:pPr>
            <a:r>
              <a:rPr lang="en" sz="1600">
                <a:solidFill>
                  <a:schemeClr val="accent3"/>
                </a:solidFill>
              </a:rPr>
              <a:t>Due to their increased optimization and distributed computing, it makes the </a:t>
            </a:r>
            <a:r>
              <a:rPr lang="en" sz="1600">
                <a:solidFill>
                  <a:schemeClr val="accent3"/>
                </a:solidFill>
              </a:rPr>
              <a:t>model</a:t>
            </a:r>
            <a:r>
              <a:rPr lang="en" sz="1600">
                <a:solidFill>
                  <a:schemeClr val="accent3"/>
                </a:solidFill>
              </a:rPr>
              <a:t> very robust and can deal with complex MRI scans.</a:t>
            </a:r>
            <a:endParaRPr sz="1600">
              <a:solidFill>
                <a:schemeClr val="accent3"/>
              </a:solidFill>
            </a:endParaRPr>
          </a:p>
          <a:p>
            <a:pPr indent="-330200" lvl="0" marL="457200" rtl="0" algn="l">
              <a:spcBef>
                <a:spcPts val="0"/>
              </a:spcBef>
              <a:spcAft>
                <a:spcPts val="0"/>
              </a:spcAft>
              <a:buClr>
                <a:schemeClr val="accent3"/>
              </a:buClr>
              <a:buSzPts val="1600"/>
              <a:buChar char="●"/>
            </a:pPr>
            <a:r>
              <a:rPr lang="en" sz="1600">
                <a:solidFill>
                  <a:schemeClr val="accent3"/>
                </a:solidFill>
              </a:rPr>
              <a:t>It is very good at generalizability.</a:t>
            </a:r>
            <a:endParaRPr sz="1600">
              <a:solidFill>
                <a:schemeClr val="accent3"/>
              </a:solidFill>
            </a:endParaRPr>
          </a:p>
        </p:txBody>
      </p:sp>
      <p:sp>
        <p:nvSpPr>
          <p:cNvPr id="455" name="Google Shape;455;p71"/>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BCFA Based GAN</a:t>
            </a:r>
            <a:endParaRPr/>
          </a:p>
        </p:txBody>
      </p:sp>
      <p:pic>
        <p:nvPicPr>
          <p:cNvPr id="456" name="Google Shape;456;p71"/>
          <p:cNvPicPr preferRelativeResize="0"/>
          <p:nvPr/>
        </p:nvPicPr>
        <p:blipFill>
          <a:blip r:embed="rId3">
            <a:alphaModFix/>
          </a:blip>
          <a:stretch>
            <a:fillRect/>
          </a:stretch>
        </p:blipFill>
        <p:spPr>
          <a:xfrm>
            <a:off x="6466779" y="3637318"/>
            <a:ext cx="2677221" cy="1505600"/>
          </a:xfrm>
          <a:prstGeom prst="rect">
            <a:avLst/>
          </a:prstGeom>
          <a:noFill/>
          <a:ln>
            <a:noFill/>
          </a:ln>
        </p:spPr>
      </p:pic>
      <p:pic>
        <p:nvPicPr>
          <p:cNvPr id="457" name="Google Shape;457;p71"/>
          <p:cNvPicPr preferRelativeResize="0"/>
          <p:nvPr/>
        </p:nvPicPr>
        <p:blipFill>
          <a:blip r:embed="rId4">
            <a:alphaModFix/>
          </a:blip>
          <a:stretch>
            <a:fillRect/>
          </a:stretch>
        </p:blipFill>
        <p:spPr>
          <a:xfrm>
            <a:off x="5687820" y="4104926"/>
            <a:ext cx="1557376" cy="1038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2"/>
          <p:cNvSpPr txBox="1"/>
          <p:nvPr>
            <p:ph idx="2" type="subTitle"/>
          </p:nvPr>
        </p:nvSpPr>
        <p:spPr>
          <a:xfrm>
            <a:off x="2612850" y="441900"/>
            <a:ext cx="3918300" cy="215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500"/>
              <a:t>BCFA Based GAN Architecture</a:t>
            </a:r>
            <a:endParaRPr sz="1500"/>
          </a:p>
          <a:p>
            <a:pPr indent="0" lvl="0" marL="0" rtl="0" algn="l">
              <a:spcBef>
                <a:spcPts val="0"/>
              </a:spcBef>
              <a:spcAft>
                <a:spcPts val="0"/>
              </a:spcAft>
              <a:buNone/>
            </a:pPr>
            <a:r>
              <a:t/>
            </a:r>
            <a:endParaRPr/>
          </a:p>
        </p:txBody>
      </p:sp>
      <p:pic>
        <p:nvPicPr>
          <p:cNvPr id="463" name="Google Shape;463;p72"/>
          <p:cNvPicPr preferRelativeResize="0"/>
          <p:nvPr/>
        </p:nvPicPr>
        <p:blipFill>
          <a:blip r:embed="rId3">
            <a:alphaModFix/>
          </a:blip>
          <a:stretch>
            <a:fillRect/>
          </a:stretch>
        </p:blipFill>
        <p:spPr>
          <a:xfrm>
            <a:off x="2730641" y="911025"/>
            <a:ext cx="3682708" cy="3918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3"/>
          <p:cNvSpPr txBox="1"/>
          <p:nvPr>
            <p:ph idx="1" type="body"/>
          </p:nvPr>
        </p:nvSpPr>
        <p:spPr>
          <a:xfrm>
            <a:off x="791150" y="738025"/>
            <a:ext cx="2667600" cy="387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500">
                <a:solidFill>
                  <a:schemeClr val="accent3"/>
                </a:solidFill>
              </a:rPr>
              <a:t>T</a:t>
            </a:r>
            <a:r>
              <a:rPr lang="en" sz="1500">
                <a:solidFill>
                  <a:schemeClr val="accent3"/>
                </a:solidFill>
              </a:rPr>
              <a:t>he images in the dataset are provided in matrix form. The size of each image is 512 × 512</a:t>
            </a:r>
            <a:endParaRPr sz="1500">
              <a:solidFill>
                <a:schemeClr val="accent3"/>
              </a:solidFill>
            </a:endParaRPr>
          </a:p>
          <a:p>
            <a:pPr indent="0" lvl="0" marL="0" rtl="0" algn="l">
              <a:spcBef>
                <a:spcPts val="0"/>
              </a:spcBef>
              <a:spcAft>
                <a:spcPts val="0"/>
              </a:spcAft>
              <a:buNone/>
            </a:pPr>
            <a:r>
              <a:t/>
            </a:r>
            <a:endParaRPr sz="1500">
              <a:solidFill>
                <a:schemeClr val="accent3"/>
              </a:solidFill>
            </a:endParaRPr>
          </a:p>
          <a:p>
            <a:pPr indent="0" lvl="0" marL="0" rtl="0" algn="l">
              <a:spcBef>
                <a:spcPts val="0"/>
              </a:spcBef>
              <a:spcAft>
                <a:spcPts val="0"/>
              </a:spcAft>
              <a:buNone/>
            </a:pPr>
            <a:r>
              <a:rPr lang="en" sz="1500">
                <a:solidFill>
                  <a:schemeClr val="accent3"/>
                </a:solidFill>
              </a:rPr>
              <a:t>3064 images across the axial, coronal, and sagittal views.</a:t>
            </a:r>
            <a:endParaRPr sz="1500">
              <a:solidFill>
                <a:schemeClr val="accent3"/>
              </a:solidFill>
            </a:endParaRPr>
          </a:p>
        </p:txBody>
      </p:sp>
      <p:sp>
        <p:nvSpPr>
          <p:cNvPr id="469" name="Google Shape;469;p73"/>
          <p:cNvSpPr txBox="1"/>
          <p:nvPr>
            <p:ph idx="2" type="subTitle"/>
          </p:nvPr>
        </p:nvSpPr>
        <p:spPr>
          <a:xfrm>
            <a:off x="2612850" y="522625"/>
            <a:ext cx="3918300" cy="215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CE-MRI </a:t>
            </a:r>
            <a:r>
              <a:rPr lang="en"/>
              <a:t>DataSet</a:t>
            </a:r>
            <a:endParaRPr/>
          </a:p>
        </p:txBody>
      </p:sp>
      <p:pic>
        <p:nvPicPr>
          <p:cNvPr id="470" name="Google Shape;470;p73"/>
          <p:cNvPicPr preferRelativeResize="0"/>
          <p:nvPr/>
        </p:nvPicPr>
        <p:blipFill>
          <a:blip r:embed="rId3">
            <a:alphaModFix/>
          </a:blip>
          <a:stretch>
            <a:fillRect/>
          </a:stretch>
        </p:blipFill>
        <p:spPr>
          <a:xfrm>
            <a:off x="3753425" y="855675"/>
            <a:ext cx="5048251" cy="3877474"/>
          </a:xfrm>
          <a:prstGeom prst="rect">
            <a:avLst/>
          </a:prstGeom>
          <a:noFill/>
          <a:ln>
            <a:noFill/>
          </a:ln>
        </p:spPr>
      </p:pic>
      <p:pic>
        <p:nvPicPr>
          <p:cNvPr id="471" name="Google Shape;471;p73"/>
          <p:cNvPicPr preferRelativeResize="0"/>
          <p:nvPr/>
        </p:nvPicPr>
        <p:blipFill>
          <a:blip r:embed="rId4">
            <a:alphaModFix/>
          </a:blip>
          <a:stretch>
            <a:fillRect/>
          </a:stretch>
        </p:blipFill>
        <p:spPr>
          <a:xfrm>
            <a:off x="679282" y="2737275"/>
            <a:ext cx="2891324" cy="105046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4"/>
          <p:cNvSpPr txBox="1"/>
          <p:nvPr/>
        </p:nvSpPr>
        <p:spPr>
          <a:xfrm>
            <a:off x="567000" y="711300"/>
            <a:ext cx="8010000" cy="3720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accent3"/>
              </a:buClr>
              <a:buSzPts val="1500"/>
              <a:buAutoNum type="arabicPeriod"/>
            </a:pPr>
            <a:r>
              <a:rPr lang="en" sz="1500">
                <a:solidFill>
                  <a:schemeClr val="accent3"/>
                </a:solidFill>
                <a:latin typeface="Barlow"/>
                <a:ea typeface="Barlow"/>
                <a:cs typeface="Barlow"/>
                <a:sym typeface="Barlow"/>
              </a:rPr>
              <a:t>Input Feature Maps: CBAM takes feature maps of shape (batch, channels, height, width).</a:t>
            </a:r>
            <a:endParaRPr sz="1500">
              <a:solidFill>
                <a:schemeClr val="accent3"/>
              </a:solidFill>
              <a:latin typeface="Barlow"/>
              <a:ea typeface="Barlow"/>
              <a:cs typeface="Barlow"/>
              <a:sym typeface="Barlow"/>
            </a:endParaRPr>
          </a:p>
          <a:p>
            <a:pPr indent="-323850" lvl="0" marL="457200" rtl="0" algn="l">
              <a:lnSpc>
                <a:spcPct val="115000"/>
              </a:lnSpc>
              <a:spcBef>
                <a:spcPts val="0"/>
              </a:spcBef>
              <a:spcAft>
                <a:spcPts val="0"/>
              </a:spcAft>
              <a:buClr>
                <a:schemeClr val="accent3"/>
              </a:buClr>
              <a:buSzPts val="1500"/>
              <a:buAutoNum type="arabicPeriod"/>
            </a:pPr>
            <a:r>
              <a:rPr lang="en" sz="1500">
                <a:solidFill>
                  <a:schemeClr val="accent3"/>
                </a:solidFill>
                <a:latin typeface="Barlow"/>
                <a:ea typeface="Barlow"/>
                <a:cs typeface="Barlow"/>
                <a:sym typeface="Barlow"/>
              </a:rPr>
              <a:t>Channel Attention Module:</a:t>
            </a:r>
            <a:endParaRPr sz="1500">
              <a:solidFill>
                <a:schemeClr val="accent3"/>
              </a:solidFill>
              <a:latin typeface="Barlow"/>
              <a:ea typeface="Barlow"/>
              <a:cs typeface="Barlow"/>
              <a:sym typeface="Barlow"/>
            </a:endParaRPr>
          </a:p>
          <a:p>
            <a:pPr indent="-323850" lvl="1" marL="914400" rtl="0" algn="l">
              <a:lnSpc>
                <a:spcPct val="115000"/>
              </a:lnSpc>
              <a:spcBef>
                <a:spcPts val="0"/>
              </a:spcBef>
              <a:spcAft>
                <a:spcPts val="0"/>
              </a:spcAft>
              <a:buClr>
                <a:schemeClr val="accent3"/>
              </a:buClr>
              <a:buSzPts val="1500"/>
              <a:buChar char="○"/>
            </a:pPr>
            <a:r>
              <a:rPr lang="en" sz="1500">
                <a:solidFill>
                  <a:schemeClr val="accent3"/>
                </a:solidFill>
                <a:latin typeface="Barlow"/>
                <a:ea typeface="Barlow"/>
                <a:cs typeface="Barlow"/>
                <a:sym typeface="Barlow"/>
              </a:rPr>
              <a:t>Applies global average pooling and global max pooling across spatial dimensions.</a:t>
            </a:r>
            <a:endParaRPr sz="1500">
              <a:solidFill>
                <a:schemeClr val="accent3"/>
              </a:solidFill>
              <a:latin typeface="Barlow"/>
              <a:ea typeface="Barlow"/>
              <a:cs typeface="Barlow"/>
              <a:sym typeface="Barlow"/>
            </a:endParaRPr>
          </a:p>
          <a:p>
            <a:pPr indent="-323850" lvl="1" marL="914400" rtl="0" algn="l">
              <a:lnSpc>
                <a:spcPct val="115000"/>
              </a:lnSpc>
              <a:spcBef>
                <a:spcPts val="0"/>
              </a:spcBef>
              <a:spcAft>
                <a:spcPts val="0"/>
              </a:spcAft>
              <a:buClr>
                <a:schemeClr val="accent3"/>
              </a:buClr>
              <a:buSzPts val="1500"/>
              <a:buFont typeface="Barlow"/>
              <a:buChar char="○"/>
            </a:pPr>
            <a:r>
              <a:rPr lang="en" sz="1500">
                <a:solidFill>
                  <a:schemeClr val="accent3"/>
                </a:solidFill>
                <a:latin typeface="Barlow"/>
                <a:ea typeface="Barlow"/>
                <a:cs typeface="Barlow"/>
                <a:sym typeface="Barlow"/>
              </a:rPr>
              <a:t>Both pooled vectors (shape: batch × channels) go through a shared MLP.</a:t>
            </a:r>
            <a:endParaRPr sz="1500">
              <a:solidFill>
                <a:schemeClr val="accent3"/>
              </a:solidFill>
              <a:latin typeface="Barlow"/>
              <a:ea typeface="Barlow"/>
              <a:cs typeface="Barlow"/>
              <a:sym typeface="Barlow"/>
            </a:endParaRPr>
          </a:p>
          <a:p>
            <a:pPr indent="-323850" lvl="1" marL="914400" rtl="0" algn="l">
              <a:lnSpc>
                <a:spcPct val="115000"/>
              </a:lnSpc>
              <a:spcBef>
                <a:spcPts val="0"/>
              </a:spcBef>
              <a:spcAft>
                <a:spcPts val="0"/>
              </a:spcAft>
              <a:buClr>
                <a:schemeClr val="accent3"/>
              </a:buClr>
              <a:buSzPts val="1500"/>
              <a:buFont typeface="Barlow"/>
              <a:buChar char="○"/>
            </a:pPr>
            <a:r>
              <a:rPr lang="en" sz="1500">
                <a:solidFill>
                  <a:schemeClr val="accent3"/>
                </a:solidFill>
                <a:latin typeface="Barlow"/>
                <a:ea typeface="Barlow"/>
                <a:cs typeface="Barlow"/>
                <a:sym typeface="Barlow"/>
              </a:rPr>
              <a:t>Outputs are added and passed through a sigmoid to get channel weights.</a:t>
            </a:r>
            <a:endParaRPr sz="1500">
              <a:solidFill>
                <a:schemeClr val="accent3"/>
              </a:solidFill>
              <a:latin typeface="Barlow"/>
              <a:ea typeface="Barlow"/>
              <a:cs typeface="Barlow"/>
              <a:sym typeface="Barlow"/>
            </a:endParaRPr>
          </a:p>
          <a:p>
            <a:pPr indent="-323850" lvl="1" marL="914400" rtl="0" algn="l">
              <a:lnSpc>
                <a:spcPct val="115000"/>
              </a:lnSpc>
              <a:spcBef>
                <a:spcPts val="0"/>
              </a:spcBef>
              <a:spcAft>
                <a:spcPts val="0"/>
              </a:spcAft>
              <a:buClr>
                <a:schemeClr val="accent3"/>
              </a:buClr>
              <a:buSzPts val="1500"/>
              <a:buFont typeface="Barlow"/>
              <a:buChar char="○"/>
            </a:pPr>
            <a:r>
              <a:rPr lang="en" sz="1500">
                <a:solidFill>
                  <a:schemeClr val="accent3"/>
                </a:solidFill>
                <a:latin typeface="Barlow"/>
                <a:ea typeface="Barlow"/>
                <a:cs typeface="Barlow"/>
                <a:sym typeface="Barlow"/>
              </a:rPr>
              <a:t>These weights are used to scale the original feature maps channel-wise.</a:t>
            </a:r>
            <a:endParaRPr sz="1500">
              <a:solidFill>
                <a:schemeClr val="accent3"/>
              </a:solidFill>
              <a:latin typeface="Barlow"/>
              <a:ea typeface="Barlow"/>
              <a:cs typeface="Barlow"/>
              <a:sym typeface="Barlow"/>
            </a:endParaRPr>
          </a:p>
          <a:p>
            <a:pPr indent="-323850" lvl="0" marL="457200" rtl="0" algn="l">
              <a:lnSpc>
                <a:spcPct val="115000"/>
              </a:lnSpc>
              <a:spcBef>
                <a:spcPts val="0"/>
              </a:spcBef>
              <a:spcAft>
                <a:spcPts val="0"/>
              </a:spcAft>
              <a:buClr>
                <a:schemeClr val="accent3"/>
              </a:buClr>
              <a:buSzPts val="1500"/>
              <a:buAutoNum type="arabicPeriod"/>
            </a:pPr>
            <a:r>
              <a:rPr lang="en" sz="1500">
                <a:solidFill>
                  <a:schemeClr val="accent3"/>
                </a:solidFill>
                <a:latin typeface="Barlow"/>
                <a:ea typeface="Barlow"/>
                <a:cs typeface="Barlow"/>
                <a:sym typeface="Barlow"/>
              </a:rPr>
              <a:t>Spatial Attention Module:</a:t>
            </a:r>
            <a:endParaRPr sz="1500">
              <a:solidFill>
                <a:schemeClr val="accent3"/>
              </a:solidFill>
              <a:latin typeface="Barlow"/>
              <a:ea typeface="Barlow"/>
              <a:cs typeface="Barlow"/>
              <a:sym typeface="Barlow"/>
            </a:endParaRPr>
          </a:p>
          <a:p>
            <a:pPr indent="-323850" lvl="1" marL="914400" rtl="0" algn="l">
              <a:lnSpc>
                <a:spcPct val="115000"/>
              </a:lnSpc>
              <a:spcBef>
                <a:spcPts val="0"/>
              </a:spcBef>
              <a:spcAft>
                <a:spcPts val="0"/>
              </a:spcAft>
              <a:buClr>
                <a:schemeClr val="accent3"/>
              </a:buClr>
              <a:buSzPts val="1500"/>
              <a:buChar char="○"/>
            </a:pPr>
            <a:r>
              <a:rPr lang="en" sz="1500">
                <a:solidFill>
                  <a:schemeClr val="accent3"/>
                </a:solidFill>
                <a:latin typeface="Barlow"/>
                <a:ea typeface="Barlow"/>
                <a:cs typeface="Barlow"/>
                <a:sym typeface="Barlow"/>
              </a:rPr>
              <a:t>Takes the channel-refined feature map and applies max and average pooling across channels, producing two (batch × 1 × H × W) maps.</a:t>
            </a:r>
            <a:endParaRPr sz="1500">
              <a:solidFill>
                <a:schemeClr val="accent3"/>
              </a:solidFill>
              <a:latin typeface="Barlow"/>
              <a:ea typeface="Barlow"/>
              <a:cs typeface="Barlow"/>
              <a:sym typeface="Barlow"/>
            </a:endParaRPr>
          </a:p>
          <a:p>
            <a:pPr indent="-323850" lvl="1" marL="914400" rtl="0" algn="l">
              <a:lnSpc>
                <a:spcPct val="115000"/>
              </a:lnSpc>
              <a:spcBef>
                <a:spcPts val="0"/>
              </a:spcBef>
              <a:spcAft>
                <a:spcPts val="0"/>
              </a:spcAft>
              <a:buClr>
                <a:schemeClr val="accent3"/>
              </a:buClr>
              <a:buSzPts val="1500"/>
              <a:buChar char="○"/>
            </a:pPr>
            <a:r>
              <a:rPr lang="en" sz="1500">
                <a:solidFill>
                  <a:schemeClr val="accent3"/>
                </a:solidFill>
                <a:latin typeface="Barlow"/>
                <a:ea typeface="Barlow"/>
                <a:cs typeface="Barlow"/>
                <a:sym typeface="Barlow"/>
              </a:rPr>
              <a:t>These are concatenated and passed through a 7×7 convolution followed by a sigmoid activation.</a:t>
            </a:r>
            <a:endParaRPr sz="1500">
              <a:solidFill>
                <a:schemeClr val="accent3"/>
              </a:solidFill>
              <a:latin typeface="Barlow"/>
              <a:ea typeface="Barlow"/>
              <a:cs typeface="Barlow"/>
              <a:sym typeface="Barlow"/>
            </a:endParaRPr>
          </a:p>
          <a:p>
            <a:pPr indent="-323850" lvl="1" marL="914400" rtl="0" algn="l">
              <a:lnSpc>
                <a:spcPct val="115000"/>
              </a:lnSpc>
              <a:spcBef>
                <a:spcPts val="0"/>
              </a:spcBef>
              <a:spcAft>
                <a:spcPts val="0"/>
              </a:spcAft>
              <a:buClr>
                <a:schemeClr val="accent3"/>
              </a:buClr>
              <a:buSzPts val="1500"/>
              <a:buFont typeface="Barlow"/>
              <a:buChar char="○"/>
            </a:pPr>
            <a:r>
              <a:rPr lang="en" sz="1500">
                <a:solidFill>
                  <a:schemeClr val="accent3"/>
                </a:solidFill>
                <a:latin typeface="Barlow"/>
                <a:ea typeface="Barlow"/>
                <a:cs typeface="Barlow"/>
                <a:sym typeface="Barlow"/>
              </a:rPr>
              <a:t>The result is used to scale the feature map spatially (element-wise across H × W).</a:t>
            </a:r>
            <a:endParaRPr sz="1500">
              <a:solidFill>
                <a:schemeClr val="accent3"/>
              </a:solidFill>
              <a:latin typeface="Barlow"/>
              <a:ea typeface="Barlow"/>
              <a:cs typeface="Barlow"/>
              <a:sym typeface="Barlow"/>
            </a:endParaRPr>
          </a:p>
          <a:p>
            <a:pPr indent="0" lvl="0" marL="0" rtl="0" algn="l">
              <a:lnSpc>
                <a:spcPct val="115000"/>
              </a:lnSpc>
              <a:spcBef>
                <a:spcPts val="1200"/>
              </a:spcBef>
              <a:spcAft>
                <a:spcPts val="0"/>
              </a:spcAft>
              <a:buClr>
                <a:schemeClr val="lt1"/>
              </a:buClr>
              <a:buSzPts val="1100"/>
              <a:buFont typeface="Arial"/>
              <a:buNone/>
            </a:pPr>
            <a:r>
              <a:rPr lang="en" sz="1500">
                <a:solidFill>
                  <a:schemeClr val="accent3"/>
                </a:solidFill>
                <a:latin typeface="Barlow"/>
                <a:ea typeface="Barlow"/>
                <a:cs typeface="Barlow"/>
                <a:sym typeface="Barlow"/>
              </a:rPr>
              <a:t>So, CBAM first tells the model what to focus on (channels) and then where to focus (spatially).</a:t>
            </a:r>
            <a:endParaRPr sz="1500">
              <a:solidFill>
                <a:schemeClr val="accent3"/>
              </a:solidFill>
              <a:latin typeface="Barlow"/>
              <a:ea typeface="Barlow"/>
              <a:cs typeface="Barlow"/>
              <a:sym typeface="Barlow"/>
            </a:endParaRPr>
          </a:p>
          <a:p>
            <a:pPr indent="0" lvl="0" marL="0" rtl="0" algn="l">
              <a:spcBef>
                <a:spcPts val="1200"/>
              </a:spcBef>
              <a:spcAft>
                <a:spcPts val="0"/>
              </a:spcAft>
              <a:buNone/>
            </a:pPr>
            <a:r>
              <a:t/>
            </a:r>
            <a:endParaRPr sz="1500">
              <a:solidFill>
                <a:schemeClr val="accent3"/>
              </a:solidFill>
              <a:latin typeface="Barlow"/>
              <a:ea typeface="Barlow"/>
              <a:cs typeface="Barlow"/>
              <a:sym typeface="Barlow"/>
            </a:endParaRPr>
          </a:p>
        </p:txBody>
      </p:sp>
      <p:sp>
        <p:nvSpPr>
          <p:cNvPr id="477" name="Google Shape;477;p74"/>
          <p:cNvSpPr txBox="1"/>
          <p:nvPr/>
        </p:nvSpPr>
        <p:spPr>
          <a:xfrm>
            <a:off x="480424" y="290625"/>
            <a:ext cx="76860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CBAM - Attention Mechanism Detailed in Paper</a:t>
            </a:r>
            <a:endParaRPr sz="1700">
              <a:solidFill>
                <a:schemeClr val="accent3"/>
              </a:solidFill>
              <a:latin typeface="Hepta Slab Medium"/>
              <a:ea typeface="Hepta Slab Medium"/>
              <a:cs typeface="Hepta Slab Medium"/>
              <a:sym typeface="Hepta Slab Medium"/>
            </a:endParaRPr>
          </a:p>
        </p:txBody>
      </p:sp>
      <p:sp>
        <p:nvSpPr>
          <p:cNvPr id="478" name="Google Shape;478;p7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5"/>
          <p:cNvSpPr txBox="1"/>
          <p:nvPr/>
        </p:nvSpPr>
        <p:spPr>
          <a:xfrm>
            <a:off x="480424" y="290625"/>
            <a:ext cx="76860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CBAM Architecture</a:t>
            </a:r>
            <a:endParaRPr sz="1700">
              <a:solidFill>
                <a:schemeClr val="accent3"/>
              </a:solidFill>
              <a:latin typeface="Hepta Slab Medium"/>
              <a:ea typeface="Hepta Slab Medium"/>
              <a:cs typeface="Hepta Slab Medium"/>
              <a:sym typeface="Hepta Slab Medium"/>
            </a:endParaRPr>
          </a:p>
        </p:txBody>
      </p:sp>
      <p:sp>
        <p:nvSpPr>
          <p:cNvPr id="484" name="Google Shape;484;p7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5" name="Google Shape;485;p75"/>
          <p:cNvPicPr preferRelativeResize="0"/>
          <p:nvPr/>
        </p:nvPicPr>
        <p:blipFill>
          <a:blip r:embed="rId3">
            <a:alphaModFix/>
          </a:blip>
          <a:stretch>
            <a:fillRect/>
          </a:stretch>
        </p:blipFill>
        <p:spPr>
          <a:xfrm>
            <a:off x="757225" y="1037724"/>
            <a:ext cx="7629525" cy="3549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6"/>
          <p:cNvSpPr txBox="1"/>
          <p:nvPr/>
        </p:nvSpPr>
        <p:spPr>
          <a:xfrm>
            <a:off x="480424" y="290625"/>
            <a:ext cx="76860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CAM </a:t>
            </a:r>
            <a:r>
              <a:rPr lang="en" sz="1700">
                <a:solidFill>
                  <a:schemeClr val="accent3"/>
                </a:solidFill>
                <a:latin typeface="Hepta Slab Medium"/>
                <a:ea typeface="Hepta Slab Medium"/>
                <a:cs typeface="Hepta Slab Medium"/>
                <a:sym typeface="Hepta Slab Medium"/>
              </a:rPr>
              <a:t>in CBAM Architecture</a:t>
            </a:r>
            <a:endParaRPr sz="1700">
              <a:solidFill>
                <a:schemeClr val="accent3"/>
              </a:solidFill>
              <a:latin typeface="Hepta Slab Medium"/>
              <a:ea typeface="Hepta Slab Medium"/>
              <a:cs typeface="Hepta Slab Medium"/>
              <a:sym typeface="Hepta Slab Medium"/>
            </a:endParaRPr>
          </a:p>
        </p:txBody>
      </p:sp>
      <p:sp>
        <p:nvSpPr>
          <p:cNvPr id="491" name="Google Shape;491;p7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2" name="Google Shape;492;p76"/>
          <p:cNvPicPr preferRelativeResize="0"/>
          <p:nvPr/>
        </p:nvPicPr>
        <p:blipFill>
          <a:blip r:embed="rId3">
            <a:alphaModFix/>
          </a:blip>
          <a:stretch>
            <a:fillRect/>
          </a:stretch>
        </p:blipFill>
        <p:spPr>
          <a:xfrm>
            <a:off x="500113" y="1318485"/>
            <a:ext cx="8143776" cy="25065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7"/>
          <p:cNvSpPr txBox="1"/>
          <p:nvPr/>
        </p:nvSpPr>
        <p:spPr>
          <a:xfrm>
            <a:off x="480424" y="290625"/>
            <a:ext cx="76860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SAM in CBAM Architecture</a:t>
            </a:r>
            <a:endParaRPr sz="1700">
              <a:solidFill>
                <a:schemeClr val="accent3"/>
              </a:solidFill>
              <a:latin typeface="Hepta Slab Medium"/>
              <a:ea typeface="Hepta Slab Medium"/>
              <a:cs typeface="Hepta Slab Medium"/>
              <a:sym typeface="Hepta Slab Medium"/>
            </a:endParaRPr>
          </a:p>
        </p:txBody>
      </p:sp>
      <p:sp>
        <p:nvSpPr>
          <p:cNvPr id="498" name="Google Shape;498;p7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9" name="Google Shape;499;p77"/>
          <p:cNvPicPr preferRelativeResize="0"/>
          <p:nvPr/>
        </p:nvPicPr>
        <p:blipFill>
          <a:blip r:embed="rId3">
            <a:alphaModFix/>
          </a:blip>
          <a:stretch>
            <a:fillRect/>
          </a:stretch>
        </p:blipFill>
        <p:spPr>
          <a:xfrm>
            <a:off x="536213" y="1227725"/>
            <a:ext cx="8071575" cy="3103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0"/>
          <p:cNvSpPr txBox="1"/>
          <p:nvPr/>
        </p:nvSpPr>
        <p:spPr>
          <a:xfrm>
            <a:off x="567000" y="711300"/>
            <a:ext cx="8010000" cy="3720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accent3"/>
              </a:buClr>
              <a:buSzPts val="1500"/>
              <a:buFont typeface="Barlow"/>
              <a:buChar char="●"/>
            </a:pPr>
            <a:r>
              <a:rPr lang="en" sz="1500">
                <a:solidFill>
                  <a:schemeClr val="accent3"/>
                </a:solidFill>
                <a:latin typeface="Barlow"/>
                <a:ea typeface="Barlow"/>
                <a:cs typeface="Barlow"/>
                <a:sym typeface="Barlow"/>
              </a:rPr>
              <a:t>CDANET was proposed by Tapas Kumar Dutta &amp; Deepak Ranjan Nayak</a:t>
            </a:r>
            <a:endParaRPr sz="1500">
              <a:solidFill>
                <a:schemeClr val="accent3"/>
              </a:solidFill>
              <a:latin typeface="Barlow"/>
              <a:ea typeface="Barlow"/>
              <a:cs typeface="Barlow"/>
              <a:sym typeface="Barlow"/>
            </a:endParaRPr>
          </a:p>
          <a:p>
            <a:pPr indent="0" lvl="0" marL="457200" rtl="0" algn="l">
              <a:spcBef>
                <a:spcPts val="0"/>
              </a:spcBef>
              <a:spcAft>
                <a:spcPts val="0"/>
              </a:spcAft>
              <a:buNone/>
            </a:pPr>
            <a:r>
              <a:t/>
            </a:r>
            <a:endParaRPr sz="1500">
              <a:solidFill>
                <a:schemeClr val="accent3"/>
              </a:solidFill>
              <a:latin typeface="Barlow"/>
              <a:ea typeface="Barlow"/>
              <a:cs typeface="Barlow"/>
              <a:sym typeface="Barlow"/>
            </a:endParaRPr>
          </a:p>
          <a:p>
            <a:pPr indent="-323850" lvl="0" marL="457200" rtl="0" algn="l">
              <a:spcBef>
                <a:spcPts val="0"/>
              </a:spcBef>
              <a:spcAft>
                <a:spcPts val="0"/>
              </a:spcAft>
              <a:buClr>
                <a:schemeClr val="accent3"/>
              </a:buClr>
              <a:buSzPts val="1500"/>
              <a:buFont typeface="Barlow"/>
              <a:buChar char="●"/>
            </a:pPr>
            <a:r>
              <a:rPr lang="en" sz="1500">
                <a:solidFill>
                  <a:schemeClr val="accent3"/>
                </a:solidFill>
                <a:latin typeface="Barlow"/>
                <a:ea typeface="Barlow"/>
                <a:cs typeface="Barlow"/>
                <a:sym typeface="Barlow"/>
              </a:rPr>
              <a:t>Tapas Kumar Dutta Credentials: Department of IT, Indian Institute of Engineering Science and Technology</a:t>
            </a:r>
            <a:endParaRPr sz="1500">
              <a:solidFill>
                <a:schemeClr val="accent3"/>
              </a:solidFill>
              <a:latin typeface="Barlow"/>
              <a:ea typeface="Barlow"/>
              <a:cs typeface="Barlow"/>
              <a:sym typeface="Barlow"/>
            </a:endParaRPr>
          </a:p>
          <a:p>
            <a:pPr indent="0" lvl="0" marL="457200" rtl="0" algn="l">
              <a:spcBef>
                <a:spcPts val="0"/>
              </a:spcBef>
              <a:spcAft>
                <a:spcPts val="0"/>
              </a:spcAft>
              <a:buNone/>
            </a:pPr>
            <a:r>
              <a:t/>
            </a:r>
            <a:endParaRPr sz="1500">
              <a:solidFill>
                <a:schemeClr val="accent3"/>
              </a:solidFill>
              <a:latin typeface="Barlow"/>
              <a:ea typeface="Barlow"/>
              <a:cs typeface="Barlow"/>
              <a:sym typeface="Barlow"/>
            </a:endParaRPr>
          </a:p>
          <a:p>
            <a:pPr indent="-323850" lvl="0" marL="457200" rtl="0" algn="l">
              <a:spcBef>
                <a:spcPts val="0"/>
              </a:spcBef>
              <a:spcAft>
                <a:spcPts val="0"/>
              </a:spcAft>
              <a:buClr>
                <a:schemeClr val="accent3"/>
              </a:buClr>
              <a:buSzPts val="1500"/>
              <a:buFont typeface="Barlow"/>
              <a:buChar char="●"/>
            </a:pPr>
            <a:r>
              <a:rPr lang="en" sz="1500">
                <a:solidFill>
                  <a:schemeClr val="accent3"/>
                </a:solidFill>
                <a:latin typeface="Barlow"/>
                <a:ea typeface="Barlow"/>
                <a:cs typeface="Barlow"/>
                <a:sym typeface="Barlow"/>
              </a:rPr>
              <a:t>Deepak Ranjan Nayak Credentials: Department of CSE, Malaviya National Institute of Technology</a:t>
            </a:r>
            <a:endParaRPr sz="1500">
              <a:solidFill>
                <a:schemeClr val="accent3"/>
              </a:solidFill>
              <a:latin typeface="Barlow"/>
              <a:ea typeface="Barlow"/>
              <a:cs typeface="Barlow"/>
              <a:sym typeface="Barlow"/>
            </a:endParaRPr>
          </a:p>
          <a:p>
            <a:pPr indent="0" lvl="0" marL="457200" rtl="0" algn="l">
              <a:spcBef>
                <a:spcPts val="0"/>
              </a:spcBef>
              <a:spcAft>
                <a:spcPts val="0"/>
              </a:spcAft>
              <a:buNone/>
            </a:pPr>
            <a:r>
              <a:t/>
            </a:r>
            <a:endParaRPr sz="1500">
              <a:solidFill>
                <a:schemeClr val="accent3"/>
              </a:solidFill>
              <a:latin typeface="Barlow"/>
              <a:ea typeface="Barlow"/>
              <a:cs typeface="Barlow"/>
              <a:sym typeface="Barlow"/>
            </a:endParaRPr>
          </a:p>
          <a:p>
            <a:pPr indent="-323850" lvl="0" marL="457200" rtl="0" algn="l">
              <a:spcBef>
                <a:spcPts val="0"/>
              </a:spcBef>
              <a:spcAft>
                <a:spcPts val="0"/>
              </a:spcAft>
              <a:buClr>
                <a:schemeClr val="accent3"/>
              </a:buClr>
              <a:buSzPts val="1500"/>
              <a:buFont typeface="Barlow"/>
              <a:buChar char="●"/>
            </a:pPr>
            <a:r>
              <a:rPr lang="en" sz="1500">
                <a:solidFill>
                  <a:schemeClr val="accent3"/>
                </a:solidFill>
                <a:latin typeface="Barlow"/>
                <a:ea typeface="Barlow"/>
                <a:cs typeface="Barlow"/>
                <a:sym typeface="Barlow"/>
              </a:rPr>
              <a:t>CDANET is a </a:t>
            </a:r>
            <a:r>
              <a:rPr b="1" lang="en" sz="1500">
                <a:solidFill>
                  <a:schemeClr val="accent3"/>
                </a:solidFill>
                <a:latin typeface="Barlow"/>
                <a:ea typeface="Barlow"/>
                <a:cs typeface="Barlow"/>
                <a:sym typeface="Barlow"/>
              </a:rPr>
              <a:t>convolutional</a:t>
            </a:r>
            <a:r>
              <a:rPr b="1" lang="en" sz="1500">
                <a:solidFill>
                  <a:schemeClr val="accent3"/>
                </a:solidFill>
                <a:latin typeface="Barlow"/>
                <a:ea typeface="Barlow"/>
                <a:cs typeface="Barlow"/>
                <a:sym typeface="Barlow"/>
              </a:rPr>
              <a:t> neural network</a:t>
            </a:r>
            <a:endParaRPr b="1" sz="1500">
              <a:solidFill>
                <a:schemeClr val="accent3"/>
              </a:solidFill>
              <a:latin typeface="Barlow"/>
              <a:ea typeface="Barlow"/>
              <a:cs typeface="Barlow"/>
              <a:sym typeface="Barlow"/>
            </a:endParaRPr>
          </a:p>
          <a:p>
            <a:pPr indent="0" lvl="0" marL="457200" rtl="0" algn="l">
              <a:spcBef>
                <a:spcPts val="0"/>
              </a:spcBef>
              <a:spcAft>
                <a:spcPts val="0"/>
              </a:spcAft>
              <a:buNone/>
            </a:pPr>
            <a:r>
              <a:t/>
            </a:r>
            <a:endParaRPr b="1" sz="1500">
              <a:solidFill>
                <a:schemeClr val="accent3"/>
              </a:solidFill>
              <a:latin typeface="Barlow"/>
              <a:ea typeface="Barlow"/>
              <a:cs typeface="Barlow"/>
              <a:sym typeface="Barlow"/>
            </a:endParaRPr>
          </a:p>
          <a:p>
            <a:pPr indent="-323850" lvl="0" marL="457200" rtl="0" algn="l">
              <a:spcBef>
                <a:spcPts val="0"/>
              </a:spcBef>
              <a:spcAft>
                <a:spcPts val="0"/>
              </a:spcAft>
              <a:buClr>
                <a:schemeClr val="accent3"/>
              </a:buClr>
              <a:buSzPts val="1500"/>
              <a:buFont typeface="Barlow"/>
              <a:buChar char="●"/>
            </a:pPr>
            <a:r>
              <a:rPr lang="en" sz="1500">
                <a:solidFill>
                  <a:schemeClr val="accent3"/>
                </a:solidFill>
                <a:latin typeface="Barlow"/>
                <a:ea typeface="Barlow"/>
                <a:cs typeface="Barlow"/>
                <a:sym typeface="Barlow"/>
              </a:rPr>
              <a:t>Uses CSDA Modules to effectively examine MRI scans and identify brain tumors</a:t>
            </a:r>
            <a:endParaRPr sz="1500">
              <a:solidFill>
                <a:schemeClr val="accent3"/>
              </a:solidFill>
              <a:latin typeface="Barlow"/>
              <a:ea typeface="Barlow"/>
              <a:cs typeface="Barlow"/>
              <a:sym typeface="Barlow"/>
            </a:endParaRPr>
          </a:p>
          <a:p>
            <a:pPr indent="0" lvl="0" marL="457200" rtl="0" algn="l">
              <a:spcBef>
                <a:spcPts val="0"/>
              </a:spcBef>
              <a:spcAft>
                <a:spcPts val="0"/>
              </a:spcAft>
              <a:buNone/>
            </a:pPr>
            <a:r>
              <a:t/>
            </a:r>
            <a:endParaRPr sz="1500">
              <a:solidFill>
                <a:schemeClr val="accent3"/>
              </a:solidFill>
              <a:latin typeface="Barlow"/>
              <a:ea typeface="Barlow"/>
              <a:cs typeface="Barlow"/>
              <a:sym typeface="Barlow"/>
            </a:endParaRPr>
          </a:p>
          <a:p>
            <a:pPr indent="-323850" lvl="0" marL="457200" rtl="0" algn="l">
              <a:spcBef>
                <a:spcPts val="0"/>
              </a:spcBef>
              <a:spcAft>
                <a:spcPts val="0"/>
              </a:spcAft>
              <a:buClr>
                <a:schemeClr val="accent3"/>
              </a:buClr>
              <a:buSzPts val="1500"/>
              <a:buFont typeface="Barlow"/>
              <a:buChar char="●"/>
            </a:pPr>
            <a:r>
              <a:rPr lang="en" sz="1500">
                <a:solidFill>
                  <a:schemeClr val="accent3"/>
                </a:solidFill>
                <a:latin typeface="Barlow"/>
                <a:ea typeface="Barlow"/>
                <a:cs typeface="Barlow"/>
                <a:sym typeface="Barlow"/>
              </a:rPr>
              <a:t>Also Uses a channel split dual attention mechanism for more accurate </a:t>
            </a:r>
            <a:r>
              <a:rPr lang="en" sz="1500">
                <a:solidFill>
                  <a:schemeClr val="accent3"/>
                </a:solidFill>
                <a:latin typeface="Barlow"/>
                <a:ea typeface="Barlow"/>
                <a:cs typeface="Barlow"/>
                <a:sym typeface="Barlow"/>
              </a:rPr>
              <a:t>results</a:t>
            </a:r>
            <a:r>
              <a:rPr lang="en" sz="1500">
                <a:solidFill>
                  <a:schemeClr val="accent3"/>
                </a:solidFill>
                <a:latin typeface="Barlow"/>
                <a:ea typeface="Barlow"/>
                <a:cs typeface="Barlow"/>
                <a:sym typeface="Barlow"/>
              </a:rPr>
              <a:t> as shown in the prior paper.</a:t>
            </a:r>
            <a:endParaRPr sz="1500">
              <a:solidFill>
                <a:schemeClr val="accent3"/>
              </a:solidFill>
              <a:latin typeface="Barlow"/>
              <a:ea typeface="Barlow"/>
              <a:cs typeface="Barlow"/>
              <a:sym typeface="Barlow"/>
            </a:endParaRPr>
          </a:p>
          <a:p>
            <a:pPr indent="-323850" lvl="0" marL="457200" rtl="0" algn="l">
              <a:spcBef>
                <a:spcPts val="0"/>
              </a:spcBef>
              <a:spcAft>
                <a:spcPts val="0"/>
              </a:spcAft>
              <a:buClr>
                <a:schemeClr val="accent3"/>
              </a:buClr>
              <a:buSzPts val="1500"/>
              <a:buFont typeface="Barlow"/>
              <a:buChar char="●"/>
            </a:pPr>
            <a:r>
              <a:rPr lang="en" sz="1500">
                <a:solidFill>
                  <a:schemeClr val="accent3"/>
                </a:solidFill>
                <a:latin typeface="Barlow"/>
                <a:ea typeface="Barlow"/>
                <a:cs typeface="Barlow"/>
                <a:sym typeface="Barlow"/>
              </a:rPr>
              <a:t>The goal of the authors is able to identify tumours with minute variations. </a:t>
            </a:r>
            <a:endParaRPr sz="1500">
              <a:solidFill>
                <a:schemeClr val="accent3"/>
              </a:solidFill>
              <a:latin typeface="Barlow"/>
              <a:ea typeface="Barlow"/>
              <a:cs typeface="Barlow"/>
              <a:sym typeface="Barlow"/>
            </a:endParaRPr>
          </a:p>
        </p:txBody>
      </p:sp>
      <p:sp>
        <p:nvSpPr>
          <p:cNvPr id="380" name="Google Shape;380;p60"/>
          <p:cNvSpPr txBox="1"/>
          <p:nvPr/>
        </p:nvSpPr>
        <p:spPr>
          <a:xfrm>
            <a:off x="480426" y="290625"/>
            <a:ext cx="43923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CDANET - Quick Reintroduction</a:t>
            </a:r>
            <a:endParaRPr sz="1700">
              <a:solidFill>
                <a:schemeClr val="accent3"/>
              </a:solidFill>
              <a:latin typeface="Hepta Slab Medium"/>
              <a:ea typeface="Hepta Slab Medium"/>
              <a:cs typeface="Hepta Slab Medium"/>
              <a:sym typeface="Hepta Slab Medium"/>
            </a:endParaRPr>
          </a:p>
        </p:txBody>
      </p:sp>
      <p:sp>
        <p:nvSpPr>
          <p:cNvPr id="381" name="Google Shape;381;p6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2" name="Google Shape;382;p60"/>
          <p:cNvPicPr preferRelativeResize="0"/>
          <p:nvPr/>
        </p:nvPicPr>
        <p:blipFill>
          <a:blip r:embed="rId3">
            <a:alphaModFix/>
          </a:blip>
          <a:stretch>
            <a:fillRect/>
          </a:stretch>
        </p:blipFill>
        <p:spPr>
          <a:xfrm>
            <a:off x="7231703" y="3868000"/>
            <a:ext cx="1912295" cy="1275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8"/>
          <p:cNvSpPr txBox="1"/>
          <p:nvPr/>
        </p:nvSpPr>
        <p:spPr>
          <a:xfrm>
            <a:off x="450350" y="982000"/>
            <a:ext cx="4772100" cy="27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500">
                <a:solidFill>
                  <a:schemeClr val="accent3"/>
                </a:solidFill>
                <a:latin typeface="Barlow"/>
                <a:ea typeface="Barlow"/>
                <a:cs typeface="Barlow"/>
                <a:sym typeface="Barlow"/>
              </a:rPr>
              <a:t>Input Feature Maps: SE blocks take feature maps shaped as (batch, channels, height, width).</a:t>
            </a:r>
            <a:br>
              <a:rPr lang="en" sz="1500">
                <a:solidFill>
                  <a:schemeClr val="accent3"/>
                </a:solidFill>
                <a:latin typeface="Barlow"/>
                <a:ea typeface="Barlow"/>
                <a:cs typeface="Barlow"/>
                <a:sym typeface="Barlow"/>
              </a:rPr>
            </a:br>
            <a:endParaRPr sz="1500">
              <a:solidFill>
                <a:schemeClr val="accent3"/>
              </a:solidFill>
              <a:latin typeface="Barlow"/>
              <a:ea typeface="Barlow"/>
              <a:cs typeface="Barlow"/>
              <a:sym typeface="Barlow"/>
            </a:endParaRPr>
          </a:p>
          <a:p>
            <a:pPr indent="0" lvl="0" marL="0" rtl="0" algn="l">
              <a:spcBef>
                <a:spcPts val="0"/>
              </a:spcBef>
              <a:spcAft>
                <a:spcPts val="0"/>
              </a:spcAft>
              <a:buClr>
                <a:schemeClr val="lt1"/>
              </a:buClr>
              <a:buSzPts val="1100"/>
              <a:buFont typeface="Arial"/>
              <a:buNone/>
            </a:pPr>
            <a:r>
              <a:rPr lang="en" sz="1500">
                <a:solidFill>
                  <a:schemeClr val="accent3"/>
                </a:solidFill>
                <a:latin typeface="Barlow"/>
                <a:ea typeface="Barlow"/>
                <a:cs typeface="Barlow"/>
                <a:sym typeface="Barlow"/>
              </a:rPr>
              <a:t>Squeeze: Global average pooling compresses each channel into a single value, resulting in a (batch, channels) vector.</a:t>
            </a:r>
            <a:br>
              <a:rPr lang="en" sz="1500">
                <a:solidFill>
                  <a:schemeClr val="accent3"/>
                </a:solidFill>
                <a:latin typeface="Barlow"/>
                <a:ea typeface="Barlow"/>
                <a:cs typeface="Barlow"/>
                <a:sym typeface="Barlow"/>
              </a:rPr>
            </a:br>
            <a:endParaRPr sz="1500">
              <a:solidFill>
                <a:schemeClr val="accent3"/>
              </a:solidFill>
              <a:latin typeface="Barlow"/>
              <a:ea typeface="Barlow"/>
              <a:cs typeface="Barlow"/>
              <a:sym typeface="Barlow"/>
            </a:endParaRPr>
          </a:p>
          <a:p>
            <a:pPr indent="0" lvl="0" marL="0" rtl="0" algn="l">
              <a:spcBef>
                <a:spcPts val="0"/>
              </a:spcBef>
              <a:spcAft>
                <a:spcPts val="0"/>
              </a:spcAft>
              <a:buClr>
                <a:schemeClr val="lt1"/>
              </a:buClr>
              <a:buSzPts val="1100"/>
              <a:buFont typeface="Arial"/>
              <a:buNone/>
            </a:pPr>
            <a:r>
              <a:rPr lang="en" sz="1500">
                <a:solidFill>
                  <a:schemeClr val="accent3"/>
                </a:solidFill>
                <a:latin typeface="Barlow"/>
                <a:ea typeface="Barlow"/>
                <a:cs typeface="Barlow"/>
                <a:sym typeface="Barlow"/>
              </a:rPr>
              <a:t>Excitation: This vector passes through two small fully connected layers with ReLU and sigmoid activations to learn channel-wise importance.</a:t>
            </a:r>
            <a:br>
              <a:rPr lang="en" sz="1500">
                <a:solidFill>
                  <a:schemeClr val="accent3"/>
                </a:solidFill>
                <a:latin typeface="Barlow"/>
                <a:ea typeface="Barlow"/>
                <a:cs typeface="Barlow"/>
                <a:sym typeface="Barlow"/>
              </a:rPr>
            </a:br>
            <a:endParaRPr sz="1500">
              <a:solidFill>
                <a:schemeClr val="accent3"/>
              </a:solidFill>
              <a:latin typeface="Barlow"/>
              <a:ea typeface="Barlow"/>
              <a:cs typeface="Barlow"/>
              <a:sym typeface="Barlow"/>
            </a:endParaRPr>
          </a:p>
          <a:p>
            <a:pPr indent="0" lvl="0" marL="0" rtl="0" algn="l">
              <a:spcBef>
                <a:spcPts val="0"/>
              </a:spcBef>
              <a:spcAft>
                <a:spcPts val="0"/>
              </a:spcAft>
              <a:buClr>
                <a:schemeClr val="lt1"/>
              </a:buClr>
              <a:buSzPts val="1100"/>
              <a:buFont typeface="Arial"/>
              <a:buNone/>
            </a:pPr>
            <a:r>
              <a:rPr lang="en" sz="1500">
                <a:solidFill>
                  <a:schemeClr val="accent3"/>
                </a:solidFill>
                <a:latin typeface="Barlow"/>
                <a:ea typeface="Barlow"/>
                <a:cs typeface="Barlow"/>
                <a:sym typeface="Barlow"/>
              </a:rPr>
              <a:t>Recalibration: The original feature maps are scaled by these importance values, enhancing informative channels and suppressing less useful ones.</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lt1"/>
              </a:solidFill>
              <a:latin typeface="Barlow"/>
              <a:ea typeface="Barlow"/>
              <a:cs typeface="Barlow"/>
              <a:sym typeface="Barlow"/>
            </a:endParaRPr>
          </a:p>
        </p:txBody>
      </p:sp>
      <p:sp>
        <p:nvSpPr>
          <p:cNvPr id="505" name="Google Shape;505;p78"/>
          <p:cNvSpPr txBox="1"/>
          <p:nvPr/>
        </p:nvSpPr>
        <p:spPr>
          <a:xfrm>
            <a:off x="450349" y="250825"/>
            <a:ext cx="76860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SE </a:t>
            </a:r>
            <a:r>
              <a:rPr lang="en" sz="1700">
                <a:solidFill>
                  <a:schemeClr val="accent3"/>
                </a:solidFill>
                <a:latin typeface="Hepta Slab Medium"/>
                <a:ea typeface="Hepta Slab Medium"/>
                <a:cs typeface="Hepta Slab Medium"/>
                <a:sym typeface="Hepta Slab Medium"/>
              </a:rPr>
              <a:t>- Attention Mechanism Detailed in Paper</a:t>
            </a:r>
            <a:endParaRPr sz="1700">
              <a:solidFill>
                <a:schemeClr val="accent3"/>
              </a:solidFill>
              <a:latin typeface="Hepta Slab Medium"/>
              <a:ea typeface="Hepta Slab Medium"/>
              <a:cs typeface="Hepta Slab Medium"/>
              <a:sym typeface="Hepta Slab Medium"/>
            </a:endParaRPr>
          </a:p>
        </p:txBody>
      </p:sp>
      <p:sp>
        <p:nvSpPr>
          <p:cNvPr id="506" name="Google Shape;506;p7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7" name="Google Shape;507;p78"/>
          <p:cNvPicPr preferRelativeResize="0"/>
          <p:nvPr/>
        </p:nvPicPr>
        <p:blipFill>
          <a:blip r:embed="rId3">
            <a:alphaModFix/>
          </a:blip>
          <a:stretch>
            <a:fillRect/>
          </a:stretch>
        </p:blipFill>
        <p:spPr>
          <a:xfrm>
            <a:off x="4994350" y="741375"/>
            <a:ext cx="3984225" cy="180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9"/>
          <p:cNvSpPr txBox="1"/>
          <p:nvPr/>
        </p:nvSpPr>
        <p:spPr>
          <a:xfrm>
            <a:off x="567000" y="711300"/>
            <a:ext cx="8010000" cy="37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500">
                <a:solidFill>
                  <a:schemeClr val="accent3"/>
                </a:solidFill>
                <a:latin typeface="Barlow"/>
                <a:ea typeface="Barlow"/>
                <a:cs typeface="Barlow"/>
                <a:sym typeface="Barlow"/>
              </a:rPr>
              <a:t>Input and Backbone: An MRI image is input to a pre-trained CNN (e.g., ResNet), and high-level feature maps are extracted from its last convolutional layer.</a:t>
            </a:r>
            <a:endParaRPr sz="1500">
              <a:solidFill>
                <a:schemeClr val="accent3"/>
              </a:solidFill>
              <a:latin typeface="Barlow"/>
              <a:ea typeface="Barlow"/>
              <a:cs typeface="Barlow"/>
              <a:sym typeface="Barlow"/>
            </a:endParaRPr>
          </a:p>
          <a:p>
            <a:pPr indent="0" lvl="0" marL="0" rtl="0" algn="l">
              <a:spcBef>
                <a:spcPts val="0"/>
              </a:spcBef>
              <a:spcAft>
                <a:spcPts val="0"/>
              </a:spcAft>
              <a:buClr>
                <a:schemeClr val="lt1"/>
              </a:buClr>
              <a:buSzPts val="1100"/>
              <a:buFont typeface="Arial"/>
              <a:buNone/>
            </a:pPr>
            <a:r>
              <a:rPr lang="en" sz="1500">
                <a:solidFill>
                  <a:schemeClr val="accent3"/>
                </a:solidFill>
                <a:latin typeface="Barlow"/>
                <a:ea typeface="Barlow"/>
                <a:cs typeface="Barlow"/>
                <a:sym typeface="Barlow"/>
              </a:rPr>
              <a:t>Channel Split Dual Attention Block (CSDAB): The feature map is split into two halves along the channel axis. Each half goes through two parallel attention modules:</a:t>
            </a:r>
            <a:endParaRPr sz="1500">
              <a:solidFill>
                <a:schemeClr val="accent3"/>
              </a:solidFill>
              <a:latin typeface="Barlow"/>
              <a:ea typeface="Barlow"/>
              <a:cs typeface="Barlow"/>
              <a:sym typeface="Barlow"/>
            </a:endParaRPr>
          </a:p>
          <a:p>
            <a:pPr indent="-323850" lvl="0" marL="457200" rtl="0" algn="l">
              <a:lnSpc>
                <a:spcPct val="115000"/>
              </a:lnSpc>
              <a:spcBef>
                <a:spcPts val="1200"/>
              </a:spcBef>
              <a:spcAft>
                <a:spcPts val="0"/>
              </a:spcAft>
              <a:buClr>
                <a:schemeClr val="accent3"/>
              </a:buClr>
              <a:buSzPts val="1500"/>
              <a:buChar char="●"/>
            </a:pPr>
            <a:r>
              <a:rPr lang="en" sz="1500">
                <a:solidFill>
                  <a:schemeClr val="accent3"/>
                </a:solidFill>
                <a:latin typeface="Barlow"/>
                <a:ea typeface="Barlow"/>
                <a:cs typeface="Barlow"/>
                <a:sym typeface="Barlow"/>
              </a:rPr>
              <a:t>Channel Attention Block (CAB) highlights important channels using global average pooling and two 1×1 convolutions with ReLU and sigmoid.</a:t>
            </a:r>
            <a:br>
              <a:rPr lang="en" sz="1500">
                <a:solidFill>
                  <a:schemeClr val="accent3"/>
                </a:solidFill>
                <a:latin typeface="Barlow"/>
                <a:ea typeface="Barlow"/>
                <a:cs typeface="Barlow"/>
                <a:sym typeface="Barlow"/>
              </a:rPr>
            </a:br>
            <a:endParaRPr sz="1500">
              <a:solidFill>
                <a:schemeClr val="accent3"/>
              </a:solidFill>
              <a:latin typeface="Barlow"/>
              <a:ea typeface="Barlow"/>
              <a:cs typeface="Barlow"/>
              <a:sym typeface="Barlow"/>
            </a:endParaRPr>
          </a:p>
          <a:p>
            <a:pPr indent="-323850" lvl="0" marL="457200" rtl="0" algn="l">
              <a:lnSpc>
                <a:spcPct val="115000"/>
              </a:lnSpc>
              <a:spcBef>
                <a:spcPts val="0"/>
              </a:spcBef>
              <a:spcAft>
                <a:spcPts val="0"/>
              </a:spcAft>
              <a:buClr>
                <a:schemeClr val="accent3"/>
              </a:buClr>
              <a:buSzPts val="1500"/>
              <a:buChar char="●"/>
            </a:pPr>
            <a:r>
              <a:rPr lang="en" sz="1500">
                <a:solidFill>
                  <a:schemeClr val="accent3"/>
                </a:solidFill>
                <a:latin typeface="Barlow"/>
                <a:ea typeface="Barlow"/>
                <a:cs typeface="Barlow"/>
                <a:sym typeface="Barlow"/>
              </a:rPr>
              <a:t>Position Attention Block (PAB) focuses on important spatial locations using cross-channel average pooling and spatial attention,</a:t>
            </a:r>
            <a:endParaRPr sz="1500">
              <a:solidFill>
                <a:schemeClr val="accent3"/>
              </a:solidFill>
              <a:latin typeface="Barlow"/>
              <a:ea typeface="Barlow"/>
              <a:cs typeface="Barlow"/>
              <a:sym typeface="Barlow"/>
            </a:endParaRPr>
          </a:p>
          <a:p>
            <a:pPr indent="0" lvl="0" marL="0" rtl="0" algn="l">
              <a:lnSpc>
                <a:spcPct val="115000"/>
              </a:lnSpc>
              <a:spcBef>
                <a:spcPts val="1200"/>
              </a:spcBef>
              <a:spcAft>
                <a:spcPts val="0"/>
              </a:spcAft>
              <a:buClr>
                <a:schemeClr val="lt1"/>
              </a:buClr>
              <a:buSzPts val="1100"/>
              <a:buFont typeface="Arial"/>
              <a:buNone/>
            </a:pPr>
            <a:r>
              <a:rPr lang="en" sz="1500">
                <a:solidFill>
                  <a:schemeClr val="accent3"/>
                </a:solidFill>
                <a:latin typeface="Barlow"/>
                <a:ea typeface="Barlow"/>
                <a:cs typeface="Barlow"/>
                <a:sym typeface="Barlow"/>
              </a:rPr>
              <a:t>Attent</a:t>
            </a:r>
            <a:r>
              <a:rPr lang="en" sz="1500">
                <a:solidFill>
                  <a:schemeClr val="accent3"/>
                </a:solidFill>
                <a:latin typeface="Barlow"/>
                <a:ea typeface="Barlow"/>
                <a:cs typeface="Barlow"/>
                <a:sym typeface="Barlow"/>
              </a:rPr>
              <a:t>i</a:t>
            </a:r>
            <a:r>
              <a:rPr lang="en" sz="1500">
                <a:solidFill>
                  <a:schemeClr val="accent3"/>
                </a:solidFill>
                <a:latin typeface="Barlow"/>
                <a:ea typeface="Barlow"/>
                <a:cs typeface="Barlow"/>
                <a:sym typeface="Barlow"/>
              </a:rPr>
              <a:t>on Fusion: The outputs from CAB and PAB are concatenated and passed through a 1×1 convolution + sigmoid, then multiplied with the input to apply refined attention. Outputs from both halves are finally concatenated back into a single refined feature map.</a:t>
            </a:r>
            <a:endParaRPr sz="1500">
              <a:solidFill>
                <a:schemeClr val="accent3"/>
              </a:solidFill>
              <a:latin typeface="Barlow"/>
              <a:ea typeface="Barlow"/>
              <a:cs typeface="Barlow"/>
              <a:sym typeface="Barlow"/>
            </a:endParaRPr>
          </a:p>
          <a:p>
            <a:pPr indent="0" lvl="0" marL="0" rtl="0" algn="l">
              <a:spcBef>
                <a:spcPts val="0"/>
              </a:spcBef>
              <a:spcAft>
                <a:spcPts val="0"/>
              </a:spcAft>
              <a:buClr>
                <a:schemeClr val="lt1"/>
              </a:buClr>
              <a:buSzPts val="1100"/>
              <a:buFont typeface="Arial"/>
              <a:buNone/>
            </a:pPr>
            <a:r>
              <a:rPr lang="en" sz="1500">
                <a:solidFill>
                  <a:schemeClr val="accent3"/>
                </a:solidFill>
                <a:latin typeface="Barlow"/>
                <a:ea typeface="Barlow"/>
                <a:cs typeface="Barlow"/>
                <a:sym typeface="Barlow"/>
              </a:rPr>
              <a:t>Classifier: A global average pooling layer and a fully connected layer with 3 outputs classify the MRI as meningioma, glioma, or pituitary tumor.</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p:txBody>
      </p:sp>
      <p:sp>
        <p:nvSpPr>
          <p:cNvPr id="513" name="Google Shape;513;p79"/>
          <p:cNvSpPr txBox="1"/>
          <p:nvPr/>
        </p:nvSpPr>
        <p:spPr>
          <a:xfrm>
            <a:off x="480424" y="290625"/>
            <a:ext cx="76860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Proposed Attention Block Introduced in Paper</a:t>
            </a:r>
            <a:endParaRPr sz="1700">
              <a:solidFill>
                <a:schemeClr val="accent3"/>
              </a:solidFill>
              <a:latin typeface="Hepta Slab Medium"/>
              <a:ea typeface="Hepta Slab Medium"/>
              <a:cs typeface="Hepta Slab Medium"/>
              <a:sym typeface="Hepta Slab Medium"/>
            </a:endParaRPr>
          </a:p>
        </p:txBody>
      </p:sp>
      <p:sp>
        <p:nvSpPr>
          <p:cNvPr id="514" name="Google Shape;514;p7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0"/>
          <p:cNvSpPr txBox="1"/>
          <p:nvPr/>
        </p:nvSpPr>
        <p:spPr>
          <a:xfrm>
            <a:off x="480424" y="290625"/>
            <a:ext cx="76860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Proposed Attention Block Visualization Results</a:t>
            </a:r>
            <a:endParaRPr sz="1700">
              <a:solidFill>
                <a:schemeClr val="accent3"/>
              </a:solidFill>
              <a:latin typeface="Hepta Slab Medium"/>
              <a:ea typeface="Hepta Slab Medium"/>
              <a:cs typeface="Hepta Slab Medium"/>
              <a:sym typeface="Hepta Slab Medium"/>
            </a:endParaRPr>
          </a:p>
        </p:txBody>
      </p:sp>
      <p:sp>
        <p:nvSpPr>
          <p:cNvPr id="520" name="Google Shape;520;p8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1" name="Google Shape;521;p80"/>
          <p:cNvPicPr preferRelativeResize="0"/>
          <p:nvPr/>
        </p:nvPicPr>
        <p:blipFill>
          <a:blip r:embed="rId3">
            <a:alphaModFix/>
          </a:blip>
          <a:stretch>
            <a:fillRect/>
          </a:stretch>
        </p:blipFill>
        <p:spPr>
          <a:xfrm>
            <a:off x="1383625" y="887350"/>
            <a:ext cx="5715000" cy="4090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1"/>
          <p:cNvSpPr txBox="1"/>
          <p:nvPr/>
        </p:nvSpPr>
        <p:spPr>
          <a:xfrm>
            <a:off x="567000" y="711300"/>
            <a:ext cx="8010000" cy="37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Barlow"/>
                <a:ea typeface="Barlow"/>
                <a:cs typeface="Barlow"/>
                <a:sym typeface="Barlow"/>
              </a:rPr>
              <a:t>The authors of the paper tested the architecture of the paper with the following pre-trained backbone networks </a:t>
            </a:r>
            <a:endParaRPr sz="1700">
              <a:solidFill>
                <a:schemeClr val="accent3"/>
              </a:solidFill>
              <a:latin typeface="Barlow"/>
              <a:ea typeface="Barlow"/>
              <a:cs typeface="Barlow"/>
              <a:sym typeface="Barlow"/>
            </a:endParaRPr>
          </a:p>
          <a:p>
            <a:pPr indent="-336550" lvl="0" marL="457200" rtl="0" algn="l">
              <a:spcBef>
                <a:spcPts val="0"/>
              </a:spcBef>
              <a:spcAft>
                <a:spcPts val="0"/>
              </a:spcAft>
              <a:buClr>
                <a:schemeClr val="accent3"/>
              </a:buClr>
              <a:buSzPts val="1700"/>
              <a:buFont typeface="Barlow"/>
              <a:buChar char="-"/>
            </a:pPr>
            <a:r>
              <a:rPr lang="en" sz="1700">
                <a:solidFill>
                  <a:schemeClr val="accent3"/>
                </a:solidFill>
                <a:latin typeface="Barlow"/>
                <a:ea typeface="Barlow"/>
                <a:cs typeface="Barlow"/>
                <a:sym typeface="Barlow"/>
              </a:rPr>
              <a:t>DenseNet-121</a:t>
            </a:r>
            <a:endParaRPr sz="1700">
              <a:solidFill>
                <a:schemeClr val="accent3"/>
              </a:solidFill>
              <a:latin typeface="Barlow"/>
              <a:ea typeface="Barlow"/>
              <a:cs typeface="Barlow"/>
              <a:sym typeface="Barlow"/>
            </a:endParaRPr>
          </a:p>
          <a:p>
            <a:pPr indent="-336550" lvl="0" marL="457200" rtl="0" algn="l">
              <a:spcBef>
                <a:spcPts val="0"/>
              </a:spcBef>
              <a:spcAft>
                <a:spcPts val="0"/>
              </a:spcAft>
              <a:buClr>
                <a:schemeClr val="accent3"/>
              </a:buClr>
              <a:buSzPts val="1700"/>
              <a:buFont typeface="Barlow"/>
              <a:buChar char="-"/>
            </a:pPr>
            <a:r>
              <a:rPr lang="en" sz="1700">
                <a:solidFill>
                  <a:schemeClr val="accent3"/>
                </a:solidFill>
                <a:latin typeface="Barlow"/>
                <a:ea typeface="Barlow"/>
                <a:cs typeface="Barlow"/>
                <a:sym typeface="Barlow"/>
              </a:rPr>
              <a:t>MobileNet</a:t>
            </a:r>
            <a:endParaRPr sz="1700">
              <a:solidFill>
                <a:schemeClr val="accent3"/>
              </a:solidFill>
              <a:latin typeface="Barlow"/>
              <a:ea typeface="Barlow"/>
              <a:cs typeface="Barlow"/>
              <a:sym typeface="Barlow"/>
            </a:endParaRPr>
          </a:p>
          <a:p>
            <a:pPr indent="-336550" lvl="0" marL="457200" rtl="0" algn="l">
              <a:spcBef>
                <a:spcPts val="0"/>
              </a:spcBef>
              <a:spcAft>
                <a:spcPts val="0"/>
              </a:spcAft>
              <a:buClr>
                <a:schemeClr val="accent3"/>
              </a:buClr>
              <a:buSzPts val="1700"/>
              <a:buFont typeface="Barlow"/>
              <a:buChar char="-"/>
            </a:pPr>
            <a:r>
              <a:rPr lang="en" sz="1700">
                <a:solidFill>
                  <a:schemeClr val="accent3"/>
                </a:solidFill>
                <a:latin typeface="Barlow"/>
                <a:ea typeface="Barlow"/>
                <a:cs typeface="Barlow"/>
                <a:sym typeface="Barlow"/>
              </a:rPr>
              <a:t>ResNet-50 </a:t>
            </a:r>
            <a:endParaRPr sz="1700">
              <a:solidFill>
                <a:schemeClr val="accent3"/>
              </a:solidFill>
              <a:latin typeface="Barlow"/>
              <a:ea typeface="Barlow"/>
              <a:cs typeface="Barlow"/>
              <a:sym typeface="Barlow"/>
            </a:endParaRPr>
          </a:p>
          <a:p>
            <a:pPr indent="-336550" lvl="0" marL="457200" rtl="0" algn="l">
              <a:spcBef>
                <a:spcPts val="0"/>
              </a:spcBef>
              <a:spcAft>
                <a:spcPts val="0"/>
              </a:spcAft>
              <a:buClr>
                <a:schemeClr val="accent3"/>
              </a:buClr>
              <a:buSzPts val="1700"/>
              <a:buFont typeface="Barlow"/>
              <a:buChar char="-"/>
            </a:pPr>
            <a:r>
              <a:rPr lang="en" sz="1700">
                <a:solidFill>
                  <a:schemeClr val="accent3"/>
                </a:solidFill>
                <a:latin typeface="Barlow"/>
                <a:ea typeface="Barlow"/>
                <a:cs typeface="Barlow"/>
                <a:sym typeface="Barlow"/>
              </a:rPr>
              <a:t>Squueeze Net</a:t>
            </a:r>
            <a:endParaRPr sz="1700">
              <a:solidFill>
                <a:schemeClr val="accent3"/>
              </a:solidFill>
              <a:latin typeface="Barlow"/>
              <a:ea typeface="Barlow"/>
              <a:cs typeface="Barlow"/>
              <a:sym typeface="Barlow"/>
            </a:endParaRPr>
          </a:p>
          <a:p>
            <a:pPr indent="-336550" lvl="0" marL="457200" rtl="0" algn="l">
              <a:spcBef>
                <a:spcPts val="0"/>
              </a:spcBef>
              <a:spcAft>
                <a:spcPts val="0"/>
              </a:spcAft>
              <a:buClr>
                <a:schemeClr val="accent3"/>
              </a:buClr>
              <a:buSzPts val="1700"/>
              <a:buFont typeface="Barlow"/>
              <a:buChar char="-"/>
            </a:pPr>
            <a:r>
              <a:rPr lang="en" sz="1700">
                <a:solidFill>
                  <a:schemeClr val="accent3"/>
                </a:solidFill>
                <a:latin typeface="Barlow"/>
                <a:ea typeface="Barlow"/>
                <a:cs typeface="Barlow"/>
                <a:sym typeface="Barlow"/>
              </a:rPr>
              <a:t>EfficientNet B0</a:t>
            </a:r>
            <a:endParaRPr sz="1700">
              <a:solidFill>
                <a:schemeClr val="accent3"/>
              </a:solidFill>
              <a:latin typeface="Barlow"/>
              <a:ea typeface="Barlow"/>
              <a:cs typeface="Barlow"/>
              <a:sym typeface="Barlow"/>
            </a:endParaRPr>
          </a:p>
          <a:p>
            <a:pPr indent="0" lvl="0" marL="0" rtl="0" algn="l">
              <a:spcBef>
                <a:spcPts val="0"/>
              </a:spcBef>
              <a:spcAft>
                <a:spcPts val="0"/>
              </a:spcAft>
              <a:buNone/>
            </a:pPr>
            <a:r>
              <a:t/>
            </a:r>
            <a:endParaRPr sz="1700">
              <a:solidFill>
                <a:schemeClr val="accent3"/>
              </a:solidFill>
              <a:latin typeface="Barlow"/>
              <a:ea typeface="Barlow"/>
              <a:cs typeface="Barlow"/>
              <a:sym typeface="Barlow"/>
            </a:endParaRPr>
          </a:p>
          <a:p>
            <a:pPr indent="0" lvl="0" marL="0" rtl="0" algn="l">
              <a:spcBef>
                <a:spcPts val="0"/>
              </a:spcBef>
              <a:spcAft>
                <a:spcPts val="0"/>
              </a:spcAft>
              <a:buNone/>
            </a:pPr>
            <a:r>
              <a:rPr lang="en" sz="1700">
                <a:solidFill>
                  <a:schemeClr val="accent3"/>
                </a:solidFill>
                <a:latin typeface="Barlow"/>
                <a:ea typeface="Barlow"/>
                <a:cs typeface="Barlow"/>
                <a:sym typeface="Barlow"/>
              </a:rPr>
              <a:t>However with all of these models, we were able implement a few of the noted models. With recent developments in image detection, we decided to test out our possible architecture using transformers, newer pre-trained backbone networks, and feature pyramid networks that were introduced later on </a:t>
            </a:r>
            <a:r>
              <a:rPr lang="en" sz="1700">
                <a:solidFill>
                  <a:schemeClr val="accent3"/>
                </a:solidFill>
                <a:latin typeface="Barlow"/>
                <a:ea typeface="Barlow"/>
                <a:cs typeface="Barlow"/>
                <a:sym typeface="Barlow"/>
              </a:rPr>
              <a:t>than that of the publication of the article in this case. Our primary focus throughout the project was to improve the architecture of the proposed CDANet as well as learning various deep learning advancements. </a:t>
            </a:r>
            <a:endParaRPr sz="1700">
              <a:solidFill>
                <a:schemeClr val="accent3"/>
              </a:solidFill>
              <a:latin typeface="Barlow"/>
              <a:ea typeface="Barlow"/>
              <a:cs typeface="Barlow"/>
              <a:sym typeface="Barlow"/>
            </a:endParaRPr>
          </a:p>
        </p:txBody>
      </p:sp>
      <p:sp>
        <p:nvSpPr>
          <p:cNvPr id="527" name="Google Shape;527;p81"/>
          <p:cNvSpPr txBox="1"/>
          <p:nvPr/>
        </p:nvSpPr>
        <p:spPr>
          <a:xfrm>
            <a:off x="480424" y="290625"/>
            <a:ext cx="76860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Tested ImageNet CNN</a:t>
            </a:r>
            <a:endParaRPr sz="1700">
              <a:solidFill>
                <a:schemeClr val="accent3"/>
              </a:solidFill>
              <a:latin typeface="Hepta Slab Medium"/>
              <a:ea typeface="Hepta Slab Medium"/>
              <a:cs typeface="Hepta Slab Medium"/>
              <a:sym typeface="Hepta Slab Medium"/>
            </a:endParaRPr>
          </a:p>
        </p:txBody>
      </p:sp>
      <p:sp>
        <p:nvSpPr>
          <p:cNvPr id="528" name="Google Shape;528;p8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2"/>
          <p:cNvSpPr txBox="1"/>
          <p:nvPr/>
        </p:nvSpPr>
        <p:spPr>
          <a:xfrm>
            <a:off x="567000" y="711300"/>
            <a:ext cx="8010000" cy="372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lt1"/>
              </a:buClr>
              <a:buSzPts val="1100"/>
              <a:buFont typeface="Arial"/>
              <a:buNone/>
            </a:pPr>
            <a:r>
              <a:rPr lang="en">
                <a:solidFill>
                  <a:schemeClr val="accent3"/>
                </a:solidFill>
                <a:latin typeface="Barlow"/>
                <a:ea typeface="Barlow"/>
                <a:cs typeface="Barlow"/>
                <a:sym typeface="Barlow"/>
              </a:rPr>
              <a:t>Backbone Feature Extraction - A standard CNN (e.g., ResNet) is used as the bottom-up pathway, producing a hierarchy of feature maps at different spatial resolutions.</a:t>
            </a:r>
            <a:endParaRPr>
              <a:solidFill>
                <a:schemeClr val="accent3"/>
              </a:solidFill>
              <a:latin typeface="Barlow"/>
              <a:ea typeface="Barlow"/>
              <a:cs typeface="Barlow"/>
              <a:sym typeface="Barlow"/>
            </a:endParaRPr>
          </a:p>
          <a:p>
            <a:pPr indent="0" lvl="0" marL="0" rtl="0" algn="l">
              <a:lnSpc>
                <a:spcPct val="115000"/>
              </a:lnSpc>
              <a:spcBef>
                <a:spcPts val="1400"/>
              </a:spcBef>
              <a:spcAft>
                <a:spcPts val="0"/>
              </a:spcAft>
              <a:buNone/>
            </a:pPr>
            <a:r>
              <a:rPr lang="en">
                <a:solidFill>
                  <a:schemeClr val="accent3"/>
                </a:solidFill>
                <a:latin typeface="Barlow"/>
                <a:ea typeface="Barlow"/>
                <a:cs typeface="Barlow"/>
                <a:sym typeface="Barlow"/>
              </a:rPr>
              <a:t>Top-Down Pathway - High-level (semantic-rich) features from the top layer are upsampled step by step to match th</a:t>
            </a:r>
            <a:r>
              <a:rPr lang="en">
                <a:solidFill>
                  <a:schemeClr val="accent3"/>
                </a:solidFill>
                <a:latin typeface="Barlow"/>
                <a:ea typeface="Barlow"/>
                <a:cs typeface="Barlow"/>
                <a:sym typeface="Barlow"/>
              </a:rPr>
              <a:t>e resolution of lower-level feature maps.</a:t>
            </a:r>
            <a:endParaRPr>
              <a:solidFill>
                <a:schemeClr val="accent3"/>
              </a:solidFill>
              <a:latin typeface="Barlow"/>
              <a:ea typeface="Barlow"/>
              <a:cs typeface="Barlow"/>
              <a:sym typeface="Barlow"/>
            </a:endParaRPr>
          </a:p>
          <a:p>
            <a:pPr indent="0" lvl="0" marL="0" rtl="0" algn="l">
              <a:lnSpc>
                <a:spcPct val="115000"/>
              </a:lnSpc>
              <a:spcBef>
                <a:spcPts val="1400"/>
              </a:spcBef>
              <a:spcAft>
                <a:spcPts val="0"/>
              </a:spcAft>
              <a:buNone/>
            </a:pPr>
            <a:r>
              <a:rPr lang="en">
                <a:solidFill>
                  <a:schemeClr val="accent3"/>
                </a:solidFill>
                <a:latin typeface="Barlow"/>
                <a:ea typeface="Barlow"/>
                <a:cs typeface="Barlow"/>
                <a:sym typeface="Barlow"/>
              </a:rPr>
              <a:t>Lateral Connections - At each level, the upsampled feature is fused (via element-wise addition) with the corresponding feature map from the bottom-up path (e.g., C4, C3, etc.) after applying a 1×1 convolution to match channel dimensions.</a:t>
            </a:r>
            <a:endParaRPr>
              <a:solidFill>
                <a:schemeClr val="accent3"/>
              </a:solidFill>
              <a:latin typeface="Barlow"/>
              <a:ea typeface="Barlow"/>
              <a:cs typeface="Barlow"/>
              <a:sym typeface="Barlow"/>
            </a:endParaRPr>
          </a:p>
          <a:p>
            <a:pPr indent="0" lvl="0" marL="0" rtl="0" algn="l">
              <a:lnSpc>
                <a:spcPct val="115000"/>
              </a:lnSpc>
              <a:spcBef>
                <a:spcPts val="1400"/>
              </a:spcBef>
              <a:spcAft>
                <a:spcPts val="0"/>
              </a:spcAft>
              <a:buClr>
                <a:schemeClr val="lt1"/>
              </a:buClr>
              <a:buSzPts val="1100"/>
              <a:buFont typeface="Arial"/>
              <a:buNone/>
            </a:pPr>
            <a:r>
              <a:rPr lang="en">
                <a:solidFill>
                  <a:schemeClr val="accent3"/>
                </a:solidFill>
                <a:latin typeface="Barlow"/>
                <a:ea typeface="Barlow"/>
                <a:cs typeface="Barlow"/>
                <a:sym typeface="Barlow"/>
              </a:rPr>
              <a:t> Feature Pyramid Output - This results in a set of enhanced, semantically rich multi-scale feature maps (e.g., P2, P3, P4, P5) with different resolutions, each suitable for detecting or segmenting objects at various scales.FPN is widely used in object detection and segmentation tasks because it preserves spatial details while injecting high-level context into all scales.</a:t>
            </a:r>
            <a:endParaRPr>
              <a:solidFill>
                <a:schemeClr val="accent3"/>
              </a:solidFill>
              <a:latin typeface="Barlow"/>
              <a:ea typeface="Barlow"/>
              <a:cs typeface="Barlow"/>
              <a:sym typeface="Barlow"/>
            </a:endParaRPr>
          </a:p>
          <a:p>
            <a:pPr indent="0" lvl="0" marL="0" rtl="0" algn="l">
              <a:spcBef>
                <a:spcPts val="400"/>
              </a:spcBef>
              <a:spcAft>
                <a:spcPts val="0"/>
              </a:spcAft>
              <a:buNone/>
            </a:pPr>
            <a:r>
              <a:t/>
            </a:r>
            <a:endParaRPr sz="1300">
              <a:solidFill>
                <a:schemeClr val="accent3"/>
              </a:solidFill>
              <a:latin typeface="Barlow"/>
              <a:ea typeface="Barlow"/>
              <a:cs typeface="Barlow"/>
              <a:sym typeface="Barlow"/>
            </a:endParaRPr>
          </a:p>
        </p:txBody>
      </p:sp>
      <p:sp>
        <p:nvSpPr>
          <p:cNvPr id="534" name="Google Shape;534;p82"/>
          <p:cNvSpPr txBox="1"/>
          <p:nvPr/>
        </p:nvSpPr>
        <p:spPr>
          <a:xfrm>
            <a:off x="480424" y="290625"/>
            <a:ext cx="76860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Feature Pyramid Networks </a:t>
            </a:r>
            <a:endParaRPr sz="1700">
              <a:solidFill>
                <a:schemeClr val="accent3"/>
              </a:solidFill>
              <a:latin typeface="Hepta Slab Medium"/>
              <a:ea typeface="Hepta Slab Medium"/>
              <a:cs typeface="Hepta Slab Medium"/>
              <a:sym typeface="Hepta Slab Medium"/>
            </a:endParaRPr>
          </a:p>
        </p:txBody>
      </p:sp>
      <p:sp>
        <p:nvSpPr>
          <p:cNvPr id="535" name="Google Shape;535;p8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3"/>
          <p:cNvSpPr txBox="1"/>
          <p:nvPr/>
        </p:nvSpPr>
        <p:spPr>
          <a:xfrm>
            <a:off x="567000" y="711300"/>
            <a:ext cx="8010000" cy="37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3"/>
              </a:solidFill>
              <a:latin typeface="Barlow"/>
              <a:ea typeface="Barlow"/>
              <a:cs typeface="Barlow"/>
              <a:sym typeface="Barlow"/>
            </a:endParaRPr>
          </a:p>
        </p:txBody>
      </p:sp>
      <p:sp>
        <p:nvSpPr>
          <p:cNvPr id="541" name="Google Shape;541;p83"/>
          <p:cNvSpPr txBox="1"/>
          <p:nvPr/>
        </p:nvSpPr>
        <p:spPr>
          <a:xfrm>
            <a:off x="480424" y="290625"/>
            <a:ext cx="76860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Feature Pyramid Networks </a:t>
            </a:r>
            <a:endParaRPr sz="1700">
              <a:solidFill>
                <a:schemeClr val="accent3"/>
              </a:solidFill>
              <a:latin typeface="Hepta Slab Medium"/>
              <a:ea typeface="Hepta Slab Medium"/>
              <a:cs typeface="Hepta Slab Medium"/>
              <a:sym typeface="Hepta Slab Medium"/>
            </a:endParaRPr>
          </a:p>
        </p:txBody>
      </p:sp>
      <p:sp>
        <p:nvSpPr>
          <p:cNvPr id="542" name="Google Shape;542;p8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3" name="Google Shape;543;p83"/>
          <p:cNvPicPr preferRelativeResize="0"/>
          <p:nvPr/>
        </p:nvPicPr>
        <p:blipFill rotWithShape="1">
          <a:blip r:embed="rId3">
            <a:alphaModFix/>
          </a:blip>
          <a:srcRect b="0" l="0" r="0" t="17437"/>
          <a:stretch/>
        </p:blipFill>
        <p:spPr>
          <a:xfrm>
            <a:off x="4962750" y="429025"/>
            <a:ext cx="3876675" cy="2783900"/>
          </a:xfrm>
          <a:prstGeom prst="rect">
            <a:avLst/>
          </a:prstGeom>
          <a:noFill/>
          <a:ln>
            <a:noFill/>
          </a:ln>
        </p:spPr>
      </p:pic>
      <p:pic>
        <p:nvPicPr>
          <p:cNvPr id="544" name="Google Shape;544;p83"/>
          <p:cNvPicPr preferRelativeResize="0"/>
          <p:nvPr/>
        </p:nvPicPr>
        <p:blipFill>
          <a:blip r:embed="rId4">
            <a:alphaModFix/>
          </a:blip>
          <a:stretch>
            <a:fillRect/>
          </a:stretch>
        </p:blipFill>
        <p:spPr>
          <a:xfrm>
            <a:off x="480424" y="1199662"/>
            <a:ext cx="3876675" cy="2744165"/>
          </a:xfrm>
          <a:prstGeom prst="rect">
            <a:avLst/>
          </a:prstGeom>
          <a:noFill/>
          <a:ln>
            <a:noFill/>
          </a:ln>
        </p:spPr>
      </p:pic>
      <p:sp>
        <p:nvSpPr>
          <p:cNvPr id="545" name="Google Shape;545;p83"/>
          <p:cNvSpPr txBox="1"/>
          <p:nvPr/>
        </p:nvSpPr>
        <p:spPr>
          <a:xfrm>
            <a:off x="4955750" y="3094450"/>
            <a:ext cx="3890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lt1"/>
              </a:solidFill>
              <a:latin typeface="Barlow Light"/>
              <a:ea typeface="Barlow Light"/>
              <a:cs typeface="Barlow Light"/>
              <a:sym typeface="Barlow Light"/>
            </a:endParaRPr>
          </a:p>
          <a:p>
            <a:pPr indent="-323850" lvl="0" marL="457200" rtl="0" algn="l">
              <a:spcBef>
                <a:spcPts val="0"/>
              </a:spcBef>
              <a:spcAft>
                <a:spcPts val="0"/>
              </a:spcAft>
              <a:buClr>
                <a:schemeClr val="accent3"/>
              </a:buClr>
              <a:buSzPts val="1500"/>
              <a:buFont typeface="Barlow Light"/>
              <a:buChar char="●"/>
            </a:pPr>
            <a:r>
              <a:rPr lang="en" sz="1500">
                <a:solidFill>
                  <a:schemeClr val="accent3"/>
                </a:solidFill>
                <a:latin typeface="Barlow Light"/>
                <a:ea typeface="Barlow Light"/>
                <a:cs typeface="Barlow Light"/>
                <a:sym typeface="Barlow Light"/>
              </a:rPr>
              <a:t>Each feature map processed by a 1x1 conv to reduce the number of channels.</a:t>
            </a:r>
            <a:endParaRPr sz="1500">
              <a:solidFill>
                <a:schemeClr val="accent3"/>
              </a:solidFill>
              <a:latin typeface="Barlow Light"/>
              <a:ea typeface="Barlow Light"/>
              <a:cs typeface="Barlow Light"/>
              <a:sym typeface="Barlow Light"/>
            </a:endParaRPr>
          </a:p>
          <a:p>
            <a:pPr indent="-323850" lvl="0" marL="457200" rtl="0" algn="l">
              <a:spcBef>
                <a:spcPts val="0"/>
              </a:spcBef>
              <a:spcAft>
                <a:spcPts val="0"/>
              </a:spcAft>
              <a:buClr>
                <a:schemeClr val="accent3"/>
              </a:buClr>
              <a:buSzPts val="1500"/>
              <a:buFont typeface="Barlow Light"/>
              <a:buChar char="●"/>
            </a:pPr>
            <a:r>
              <a:rPr lang="en" sz="1500">
                <a:solidFill>
                  <a:schemeClr val="accent3"/>
                </a:solidFill>
                <a:latin typeface="Barlow Light"/>
                <a:ea typeface="Barlow Light"/>
                <a:cs typeface="Barlow Light"/>
                <a:sym typeface="Barlow Light"/>
              </a:rPr>
              <a:t>Higher-level features are upsampled by 2x spatially and added to the lower-level features to combine semantic and spatial information</a:t>
            </a:r>
            <a:endParaRPr sz="1500">
              <a:solidFill>
                <a:schemeClr val="accent3"/>
              </a:solidFill>
              <a:latin typeface="Barlow Light"/>
              <a:ea typeface="Barlow Light"/>
              <a:cs typeface="Barlow Light"/>
              <a:sym typeface="Barlow Light"/>
            </a:endParaRPr>
          </a:p>
          <a:p>
            <a:pPr indent="-323850" lvl="0" marL="457200" rtl="0" algn="l">
              <a:spcBef>
                <a:spcPts val="0"/>
              </a:spcBef>
              <a:spcAft>
                <a:spcPts val="0"/>
              </a:spcAft>
              <a:buClr>
                <a:schemeClr val="accent3"/>
              </a:buClr>
              <a:buSzPts val="1500"/>
              <a:buFont typeface="Barlow Light"/>
              <a:buChar char="●"/>
            </a:pPr>
            <a:r>
              <a:rPr lang="en" sz="1500">
                <a:solidFill>
                  <a:schemeClr val="accent3"/>
                </a:solidFill>
                <a:latin typeface="Barlow Light"/>
                <a:ea typeface="Barlow Light"/>
                <a:cs typeface="Barlow Light"/>
                <a:sym typeface="Barlow Light"/>
              </a:rPr>
              <a:t>Can detect objects at multiple scales</a:t>
            </a:r>
            <a:endParaRPr sz="1500">
              <a:solidFill>
                <a:schemeClr val="accent3"/>
              </a:solidFill>
              <a:latin typeface="Barlow Light"/>
              <a:ea typeface="Barlow Light"/>
              <a:cs typeface="Barlow Light"/>
              <a:sym typeface="Barlow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4"/>
          <p:cNvSpPr txBox="1"/>
          <p:nvPr/>
        </p:nvSpPr>
        <p:spPr>
          <a:xfrm>
            <a:off x="567000" y="711300"/>
            <a:ext cx="8010000" cy="2236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accent3"/>
              </a:buClr>
              <a:buSzPts val="1600"/>
              <a:buFont typeface="Barlow"/>
              <a:buChar char="❏"/>
            </a:pPr>
            <a:r>
              <a:rPr lang="en" sz="1600">
                <a:solidFill>
                  <a:schemeClr val="accent3"/>
                </a:solidFill>
                <a:latin typeface="Barlow"/>
                <a:ea typeface="Barlow"/>
                <a:cs typeface="Barlow"/>
                <a:sym typeface="Barlow"/>
              </a:rPr>
              <a:t>In our very first approach, we explored creating a model with the following specifications: </a:t>
            </a:r>
            <a:endParaRPr sz="1600">
              <a:solidFill>
                <a:schemeClr val="accent3"/>
              </a:solidFill>
              <a:latin typeface="Barlow"/>
              <a:ea typeface="Barlow"/>
              <a:cs typeface="Barlow"/>
              <a:sym typeface="Barlow"/>
            </a:endParaRPr>
          </a:p>
          <a:p>
            <a:pPr indent="-298450" lvl="0" marL="457200" rtl="0" algn="l">
              <a:lnSpc>
                <a:spcPct val="115000"/>
              </a:lnSpc>
              <a:spcBef>
                <a:spcPts val="0"/>
              </a:spcBef>
              <a:spcAft>
                <a:spcPts val="0"/>
              </a:spcAft>
              <a:buClr>
                <a:schemeClr val="lt1"/>
              </a:buClr>
              <a:buSzPts val="1100"/>
              <a:buChar char="❏"/>
            </a:pPr>
            <a:r>
              <a:rPr lang="en" sz="1600">
                <a:solidFill>
                  <a:schemeClr val="accent3"/>
                </a:solidFill>
                <a:latin typeface="Barlow"/>
                <a:ea typeface="Barlow"/>
                <a:cs typeface="Barlow"/>
                <a:sym typeface="Barlow"/>
              </a:rPr>
              <a:t>Replaces DenseNet121 with EfficientNet-B3 for a more efficient feature extractor</a:t>
            </a:r>
            <a:endParaRPr sz="1600">
              <a:solidFill>
                <a:schemeClr val="accent3"/>
              </a:solidFill>
              <a:latin typeface="Barlow"/>
              <a:ea typeface="Barlow"/>
              <a:cs typeface="Barlow"/>
              <a:sym typeface="Barlow"/>
            </a:endParaRPr>
          </a:p>
          <a:p>
            <a:pPr indent="-298450" lvl="0" marL="457200" rtl="0" algn="l">
              <a:lnSpc>
                <a:spcPct val="115000"/>
              </a:lnSpc>
              <a:spcBef>
                <a:spcPts val="0"/>
              </a:spcBef>
              <a:spcAft>
                <a:spcPts val="0"/>
              </a:spcAft>
              <a:buClr>
                <a:schemeClr val="lt1"/>
              </a:buClr>
              <a:buSzPts val="1100"/>
              <a:buChar char="❏"/>
            </a:pPr>
            <a:r>
              <a:rPr lang="en" sz="1600">
                <a:solidFill>
                  <a:schemeClr val="accent3"/>
                </a:solidFill>
                <a:latin typeface="Barlow"/>
                <a:ea typeface="Barlow"/>
                <a:cs typeface="Barlow"/>
                <a:sym typeface="Barlow"/>
              </a:rPr>
              <a:t>Offers better scaling properties with ~12M parameters compared to DenseNet's 8M</a:t>
            </a:r>
            <a:endParaRPr sz="1600">
              <a:solidFill>
                <a:schemeClr val="accent3"/>
              </a:solidFill>
              <a:latin typeface="Barlow"/>
              <a:ea typeface="Barlow"/>
              <a:cs typeface="Barlow"/>
              <a:sym typeface="Barlow"/>
            </a:endParaRPr>
          </a:p>
          <a:p>
            <a:pPr indent="-298450" lvl="0" marL="457200" rtl="0" algn="l">
              <a:lnSpc>
                <a:spcPct val="115000"/>
              </a:lnSpc>
              <a:spcBef>
                <a:spcPts val="0"/>
              </a:spcBef>
              <a:spcAft>
                <a:spcPts val="0"/>
              </a:spcAft>
              <a:buClr>
                <a:schemeClr val="lt1"/>
              </a:buClr>
              <a:buSzPts val="1100"/>
              <a:buChar char="❏"/>
            </a:pPr>
            <a:r>
              <a:rPr lang="en" sz="1600">
                <a:solidFill>
                  <a:schemeClr val="accent3"/>
                </a:solidFill>
                <a:latin typeface="Barlow"/>
                <a:ea typeface="Barlow"/>
                <a:cs typeface="Barlow"/>
                <a:sym typeface="Barlow"/>
              </a:rPr>
              <a:t>Maintains compatibility with existing dual-path attention structure</a:t>
            </a:r>
            <a:endParaRPr sz="1600">
              <a:solidFill>
                <a:schemeClr val="accent3"/>
              </a:solidFill>
              <a:latin typeface="Barlow"/>
              <a:ea typeface="Barlow"/>
              <a:cs typeface="Barlow"/>
              <a:sym typeface="Barlow"/>
            </a:endParaRPr>
          </a:p>
          <a:p>
            <a:pPr indent="-330200" lvl="0" marL="457200" rtl="0" algn="l">
              <a:lnSpc>
                <a:spcPct val="115000"/>
              </a:lnSpc>
              <a:spcBef>
                <a:spcPts val="0"/>
              </a:spcBef>
              <a:spcAft>
                <a:spcPts val="0"/>
              </a:spcAft>
              <a:buClr>
                <a:schemeClr val="accent3"/>
              </a:buClr>
              <a:buSzPts val="1600"/>
              <a:buFont typeface="Barlow"/>
              <a:buChar char="❏"/>
            </a:pPr>
            <a:r>
              <a:rPr lang="en" sz="1600">
                <a:solidFill>
                  <a:schemeClr val="accent3"/>
                </a:solidFill>
                <a:latin typeface="Barlow"/>
                <a:ea typeface="Barlow"/>
                <a:cs typeface="Barlow"/>
                <a:sym typeface="Barlow"/>
              </a:rPr>
              <a:t>We could therefore maintain the inclusion of an ImageNet pretrained backbone network. </a:t>
            </a:r>
            <a:endParaRPr sz="1600">
              <a:solidFill>
                <a:schemeClr val="accent3"/>
              </a:solidFill>
              <a:latin typeface="Barlow"/>
              <a:ea typeface="Barlow"/>
              <a:cs typeface="Barlow"/>
              <a:sym typeface="Barlow"/>
            </a:endParaRPr>
          </a:p>
          <a:p>
            <a:pPr indent="0" lvl="0" marL="0" rtl="0" algn="l">
              <a:lnSpc>
                <a:spcPct val="115000"/>
              </a:lnSpc>
              <a:spcBef>
                <a:spcPts val="1200"/>
              </a:spcBef>
              <a:spcAft>
                <a:spcPts val="0"/>
              </a:spcAft>
              <a:buNone/>
            </a:pPr>
            <a:r>
              <a:t/>
            </a:r>
            <a:endParaRPr sz="1600">
              <a:solidFill>
                <a:schemeClr val="accent3"/>
              </a:solidFill>
              <a:latin typeface="Barlow"/>
              <a:ea typeface="Barlow"/>
              <a:cs typeface="Barlow"/>
              <a:sym typeface="Barlow"/>
            </a:endParaRPr>
          </a:p>
          <a:p>
            <a:pPr indent="0" lvl="0" marL="0" rtl="0" algn="l">
              <a:lnSpc>
                <a:spcPct val="115000"/>
              </a:lnSpc>
              <a:spcBef>
                <a:spcPts val="1200"/>
              </a:spcBef>
              <a:spcAft>
                <a:spcPts val="1200"/>
              </a:spcAft>
              <a:buNone/>
            </a:pPr>
            <a:r>
              <a:t/>
            </a:r>
            <a:endParaRPr sz="1600">
              <a:solidFill>
                <a:schemeClr val="accent3"/>
              </a:solidFill>
              <a:latin typeface="Barlow"/>
              <a:ea typeface="Barlow"/>
              <a:cs typeface="Barlow"/>
              <a:sym typeface="Barlow"/>
            </a:endParaRPr>
          </a:p>
        </p:txBody>
      </p:sp>
      <p:sp>
        <p:nvSpPr>
          <p:cNvPr id="551" name="Google Shape;551;p84"/>
          <p:cNvSpPr txBox="1"/>
          <p:nvPr/>
        </p:nvSpPr>
        <p:spPr>
          <a:xfrm>
            <a:off x="480426" y="290624"/>
            <a:ext cx="46029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First Implementation of Code</a:t>
            </a:r>
            <a:endParaRPr sz="1700">
              <a:solidFill>
                <a:schemeClr val="accent3"/>
              </a:solidFill>
              <a:latin typeface="Hepta Slab Medium"/>
              <a:ea typeface="Hepta Slab Medium"/>
              <a:cs typeface="Hepta Slab Medium"/>
              <a:sym typeface="Hepta Slab Medium"/>
            </a:endParaRPr>
          </a:p>
        </p:txBody>
      </p:sp>
      <p:sp>
        <p:nvSpPr>
          <p:cNvPr id="552" name="Google Shape;552;p8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3" name="Google Shape;553;p84"/>
          <p:cNvPicPr preferRelativeResize="0"/>
          <p:nvPr/>
        </p:nvPicPr>
        <p:blipFill>
          <a:blip r:embed="rId3">
            <a:alphaModFix/>
          </a:blip>
          <a:stretch>
            <a:fillRect/>
          </a:stretch>
        </p:blipFill>
        <p:spPr>
          <a:xfrm>
            <a:off x="1280975" y="2947800"/>
            <a:ext cx="6122950" cy="1714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5"/>
          <p:cNvSpPr txBox="1"/>
          <p:nvPr/>
        </p:nvSpPr>
        <p:spPr>
          <a:xfrm>
            <a:off x="480426" y="290624"/>
            <a:ext cx="46029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Code Architecture</a:t>
            </a:r>
            <a:endParaRPr sz="1700">
              <a:solidFill>
                <a:schemeClr val="accent3"/>
              </a:solidFill>
              <a:latin typeface="Hepta Slab Medium"/>
              <a:ea typeface="Hepta Slab Medium"/>
              <a:cs typeface="Hepta Slab Medium"/>
              <a:sym typeface="Hepta Slab Medium"/>
            </a:endParaRPr>
          </a:p>
        </p:txBody>
      </p:sp>
      <p:sp>
        <p:nvSpPr>
          <p:cNvPr id="559" name="Google Shape;559;p8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0" name="Google Shape;560;p85"/>
          <p:cNvPicPr preferRelativeResize="0"/>
          <p:nvPr/>
        </p:nvPicPr>
        <p:blipFill>
          <a:blip r:embed="rId3">
            <a:alphaModFix/>
          </a:blip>
          <a:stretch>
            <a:fillRect/>
          </a:stretch>
        </p:blipFill>
        <p:spPr>
          <a:xfrm>
            <a:off x="738925" y="947625"/>
            <a:ext cx="6645450" cy="3649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6"/>
          <p:cNvSpPr txBox="1"/>
          <p:nvPr/>
        </p:nvSpPr>
        <p:spPr>
          <a:xfrm>
            <a:off x="480426" y="290624"/>
            <a:ext cx="46029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Loss Curve - Fold 1</a:t>
            </a:r>
            <a:endParaRPr sz="1700">
              <a:solidFill>
                <a:schemeClr val="accent3"/>
              </a:solidFill>
              <a:latin typeface="Hepta Slab Medium"/>
              <a:ea typeface="Hepta Slab Medium"/>
              <a:cs typeface="Hepta Slab Medium"/>
              <a:sym typeface="Hepta Slab Medium"/>
            </a:endParaRPr>
          </a:p>
        </p:txBody>
      </p:sp>
      <p:sp>
        <p:nvSpPr>
          <p:cNvPr id="566" name="Google Shape;566;p8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7" name="Google Shape;567;p86"/>
          <p:cNvPicPr preferRelativeResize="0"/>
          <p:nvPr/>
        </p:nvPicPr>
        <p:blipFill>
          <a:blip r:embed="rId3">
            <a:alphaModFix/>
          </a:blip>
          <a:stretch>
            <a:fillRect/>
          </a:stretch>
        </p:blipFill>
        <p:spPr>
          <a:xfrm>
            <a:off x="480425" y="947624"/>
            <a:ext cx="4822743" cy="389107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7"/>
          <p:cNvSpPr txBox="1"/>
          <p:nvPr/>
        </p:nvSpPr>
        <p:spPr>
          <a:xfrm>
            <a:off x="480426" y="290624"/>
            <a:ext cx="46029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Loss Curve - Fold 3 </a:t>
            </a:r>
            <a:endParaRPr sz="1700">
              <a:solidFill>
                <a:schemeClr val="accent3"/>
              </a:solidFill>
              <a:latin typeface="Hepta Slab Medium"/>
              <a:ea typeface="Hepta Slab Medium"/>
              <a:cs typeface="Hepta Slab Medium"/>
              <a:sym typeface="Hepta Slab Medium"/>
            </a:endParaRPr>
          </a:p>
        </p:txBody>
      </p:sp>
      <p:sp>
        <p:nvSpPr>
          <p:cNvPr id="573" name="Google Shape;573;p8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4" name="Google Shape;574;p87"/>
          <p:cNvPicPr preferRelativeResize="0"/>
          <p:nvPr/>
        </p:nvPicPr>
        <p:blipFill>
          <a:blip r:embed="rId3">
            <a:alphaModFix/>
          </a:blip>
          <a:stretch>
            <a:fillRect/>
          </a:stretch>
        </p:blipFill>
        <p:spPr>
          <a:xfrm>
            <a:off x="480425" y="947624"/>
            <a:ext cx="5419725" cy="3762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1"/>
          <p:cNvSpPr txBox="1"/>
          <p:nvPr/>
        </p:nvSpPr>
        <p:spPr>
          <a:xfrm>
            <a:off x="480426" y="290625"/>
            <a:ext cx="43923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CDANET - Architecture</a:t>
            </a:r>
            <a:endParaRPr sz="1700">
              <a:solidFill>
                <a:schemeClr val="accent3"/>
              </a:solidFill>
              <a:latin typeface="Hepta Slab Medium"/>
              <a:ea typeface="Hepta Slab Medium"/>
              <a:cs typeface="Hepta Slab Medium"/>
              <a:sym typeface="Hepta Slab Medium"/>
            </a:endParaRPr>
          </a:p>
        </p:txBody>
      </p:sp>
      <p:sp>
        <p:nvSpPr>
          <p:cNvPr id="388" name="Google Shape;388;p6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9" name="Google Shape;389;p61"/>
          <p:cNvPicPr preferRelativeResize="0"/>
          <p:nvPr/>
        </p:nvPicPr>
        <p:blipFill>
          <a:blip r:embed="rId3">
            <a:alphaModFix/>
          </a:blip>
          <a:stretch>
            <a:fillRect/>
          </a:stretch>
        </p:blipFill>
        <p:spPr>
          <a:xfrm>
            <a:off x="867262" y="1270102"/>
            <a:ext cx="7409476" cy="2384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8"/>
          <p:cNvSpPr txBox="1"/>
          <p:nvPr/>
        </p:nvSpPr>
        <p:spPr>
          <a:xfrm>
            <a:off x="480426" y="290624"/>
            <a:ext cx="46029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Loss Curve - Fold 4</a:t>
            </a:r>
            <a:endParaRPr sz="1700">
              <a:solidFill>
                <a:schemeClr val="accent3"/>
              </a:solidFill>
              <a:latin typeface="Hepta Slab Medium"/>
              <a:ea typeface="Hepta Slab Medium"/>
              <a:cs typeface="Hepta Slab Medium"/>
              <a:sym typeface="Hepta Slab Medium"/>
            </a:endParaRPr>
          </a:p>
        </p:txBody>
      </p:sp>
      <p:sp>
        <p:nvSpPr>
          <p:cNvPr id="580" name="Google Shape;580;p8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1" name="Google Shape;581;p88"/>
          <p:cNvPicPr preferRelativeResize="0"/>
          <p:nvPr/>
        </p:nvPicPr>
        <p:blipFill>
          <a:blip r:embed="rId3">
            <a:alphaModFix/>
          </a:blip>
          <a:stretch>
            <a:fillRect/>
          </a:stretch>
        </p:blipFill>
        <p:spPr>
          <a:xfrm>
            <a:off x="573875" y="795560"/>
            <a:ext cx="4416000" cy="394854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9"/>
          <p:cNvSpPr txBox="1"/>
          <p:nvPr/>
        </p:nvSpPr>
        <p:spPr>
          <a:xfrm>
            <a:off x="480426" y="290624"/>
            <a:ext cx="46029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Loss Curve - Fold 5</a:t>
            </a:r>
            <a:endParaRPr sz="1700">
              <a:solidFill>
                <a:schemeClr val="accent3"/>
              </a:solidFill>
              <a:latin typeface="Hepta Slab Medium"/>
              <a:ea typeface="Hepta Slab Medium"/>
              <a:cs typeface="Hepta Slab Medium"/>
              <a:sym typeface="Hepta Slab Medium"/>
            </a:endParaRPr>
          </a:p>
        </p:txBody>
      </p:sp>
      <p:sp>
        <p:nvSpPr>
          <p:cNvPr id="587" name="Google Shape;587;p8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8" name="Google Shape;588;p89"/>
          <p:cNvPicPr preferRelativeResize="0"/>
          <p:nvPr/>
        </p:nvPicPr>
        <p:blipFill>
          <a:blip r:embed="rId3">
            <a:alphaModFix/>
          </a:blip>
          <a:stretch>
            <a:fillRect/>
          </a:stretch>
        </p:blipFill>
        <p:spPr>
          <a:xfrm>
            <a:off x="3368025" y="430688"/>
            <a:ext cx="4708199" cy="4282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0"/>
          <p:cNvSpPr txBox="1"/>
          <p:nvPr/>
        </p:nvSpPr>
        <p:spPr>
          <a:xfrm>
            <a:off x="480426" y="290624"/>
            <a:ext cx="46029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ROC Curve </a:t>
            </a:r>
            <a:endParaRPr sz="1700">
              <a:solidFill>
                <a:schemeClr val="accent3"/>
              </a:solidFill>
              <a:latin typeface="Hepta Slab Medium"/>
              <a:ea typeface="Hepta Slab Medium"/>
              <a:cs typeface="Hepta Slab Medium"/>
              <a:sym typeface="Hepta Slab Medium"/>
            </a:endParaRPr>
          </a:p>
        </p:txBody>
      </p:sp>
      <p:sp>
        <p:nvSpPr>
          <p:cNvPr id="594" name="Google Shape;594;p9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5" name="Google Shape;595;p90"/>
          <p:cNvPicPr preferRelativeResize="0"/>
          <p:nvPr/>
        </p:nvPicPr>
        <p:blipFill>
          <a:blip r:embed="rId3">
            <a:alphaModFix/>
          </a:blip>
          <a:stretch>
            <a:fillRect/>
          </a:stretch>
        </p:blipFill>
        <p:spPr>
          <a:xfrm>
            <a:off x="480425" y="739074"/>
            <a:ext cx="5860283" cy="38910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1"/>
          <p:cNvSpPr txBox="1"/>
          <p:nvPr/>
        </p:nvSpPr>
        <p:spPr>
          <a:xfrm>
            <a:off x="480426" y="290624"/>
            <a:ext cx="46029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Confusion Matrix </a:t>
            </a:r>
            <a:endParaRPr sz="1700">
              <a:solidFill>
                <a:schemeClr val="accent3"/>
              </a:solidFill>
              <a:latin typeface="Hepta Slab Medium"/>
              <a:ea typeface="Hepta Slab Medium"/>
              <a:cs typeface="Hepta Slab Medium"/>
              <a:sym typeface="Hepta Slab Medium"/>
            </a:endParaRPr>
          </a:p>
        </p:txBody>
      </p:sp>
      <p:sp>
        <p:nvSpPr>
          <p:cNvPr id="601" name="Google Shape;601;p9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02" name="Google Shape;602;p91"/>
          <p:cNvPicPr preferRelativeResize="0"/>
          <p:nvPr/>
        </p:nvPicPr>
        <p:blipFill>
          <a:blip r:embed="rId3">
            <a:alphaModFix/>
          </a:blip>
          <a:stretch>
            <a:fillRect/>
          </a:stretch>
        </p:blipFill>
        <p:spPr>
          <a:xfrm>
            <a:off x="480425" y="844349"/>
            <a:ext cx="4924425" cy="3867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92"/>
          <p:cNvSpPr txBox="1"/>
          <p:nvPr/>
        </p:nvSpPr>
        <p:spPr>
          <a:xfrm>
            <a:off x="480426" y="290624"/>
            <a:ext cx="46029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Sample Test Image</a:t>
            </a:r>
            <a:r>
              <a:rPr lang="en" sz="1700">
                <a:solidFill>
                  <a:schemeClr val="accent3"/>
                </a:solidFill>
                <a:latin typeface="Hepta Slab Medium"/>
                <a:ea typeface="Hepta Slab Medium"/>
                <a:cs typeface="Hepta Slab Medium"/>
                <a:sym typeface="Hepta Slab Medium"/>
              </a:rPr>
              <a:t> </a:t>
            </a:r>
            <a:endParaRPr sz="1700">
              <a:solidFill>
                <a:schemeClr val="accent3"/>
              </a:solidFill>
              <a:latin typeface="Hepta Slab Medium"/>
              <a:ea typeface="Hepta Slab Medium"/>
              <a:cs typeface="Hepta Slab Medium"/>
              <a:sym typeface="Hepta Slab Medium"/>
            </a:endParaRPr>
          </a:p>
        </p:txBody>
      </p:sp>
      <p:sp>
        <p:nvSpPr>
          <p:cNvPr id="608" name="Google Shape;608;p9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09" name="Google Shape;609;p92"/>
          <p:cNvPicPr preferRelativeResize="0"/>
          <p:nvPr/>
        </p:nvPicPr>
        <p:blipFill>
          <a:blip r:embed="rId3">
            <a:alphaModFix/>
          </a:blip>
          <a:stretch>
            <a:fillRect/>
          </a:stretch>
        </p:blipFill>
        <p:spPr>
          <a:xfrm>
            <a:off x="2889575" y="874424"/>
            <a:ext cx="3928854" cy="38910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93"/>
          <p:cNvSpPr txBox="1"/>
          <p:nvPr/>
        </p:nvSpPr>
        <p:spPr>
          <a:xfrm>
            <a:off x="567000" y="711300"/>
            <a:ext cx="8010000" cy="3720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500">
              <a:solidFill>
                <a:schemeClr val="accent3"/>
              </a:solidFill>
              <a:latin typeface="Barlow"/>
              <a:ea typeface="Barlow"/>
              <a:cs typeface="Barlow"/>
              <a:sym typeface="Barlow"/>
            </a:endParaRPr>
          </a:p>
        </p:txBody>
      </p:sp>
      <p:sp>
        <p:nvSpPr>
          <p:cNvPr id="615" name="Google Shape;615;p93"/>
          <p:cNvSpPr txBox="1"/>
          <p:nvPr/>
        </p:nvSpPr>
        <p:spPr>
          <a:xfrm>
            <a:off x="480426" y="290624"/>
            <a:ext cx="46029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Demo of the Code </a:t>
            </a:r>
            <a:endParaRPr sz="1700">
              <a:solidFill>
                <a:schemeClr val="accent3"/>
              </a:solidFill>
              <a:latin typeface="Hepta Slab Medium"/>
              <a:ea typeface="Hepta Slab Medium"/>
              <a:cs typeface="Hepta Slab Medium"/>
              <a:sym typeface="Hepta Slab Medium"/>
            </a:endParaRPr>
          </a:p>
        </p:txBody>
      </p:sp>
      <p:sp>
        <p:nvSpPr>
          <p:cNvPr id="616" name="Google Shape;616;p9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17" name="Google Shape;617;p93" title="Project.mp4">
            <a:hlinkClick r:id="rId3"/>
          </p:cNvPr>
          <p:cNvPicPr preferRelativeResize="0"/>
          <p:nvPr/>
        </p:nvPicPr>
        <p:blipFill>
          <a:blip r:embed="rId4">
            <a:alphaModFix/>
          </a:blip>
          <a:stretch>
            <a:fillRect/>
          </a:stretch>
        </p:blipFill>
        <p:spPr>
          <a:xfrm>
            <a:off x="1714500" y="711300"/>
            <a:ext cx="5177176" cy="3882875"/>
          </a:xfrm>
          <a:prstGeom prst="rect">
            <a:avLst/>
          </a:prstGeom>
          <a:noFill/>
          <a:ln>
            <a:noFill/>
          </a:ln>
        </p:spPr>
      </p:pic>
      <p:sp>
        <p:nvSpPr>
          <p:cNvPr id="618" name="Google Shape;618;p93"/>
          <p:cNvSpPr txBox="1"/>
          <p:nvPr/>
        </p:nvSpPr>
        <p:spPr>
          <a:xfrm>
            <a:off x="2334300" y="4497000"/>
            <a:ext cx="4475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3"/>
                </a:solidFill>
                <a:latin typeface="Barlow Light"/>
                <a:ea typeface="Barlow Light"/>
                <a:cs typeface="Barlow Light"/>
                <a:sym typeface="Barlow Light"/>
              </a:rPr>
              <a:t>Bandicam </a:t>
            </a:r>
            <a:r>
              <a:rPr lang="en" sz="1500">
                <a:solidFill>
                  <a:schemeClr val="accent3"/>
                </a:solidFill>
                <a:latin typeface="Barlow Light"/>
                <a:ea typeface="Barlow Light"/>
                <a:cs typeface="Barlow Light"/>
                <a:sym typeface="Barlow Light"/>
              </a:rPr>
              <a:t>wouldn't</a:t>
            </a:r>
            <a:r>
              <a:rPr lang="en" sz="1500">
                <a:solidFill>
                  <a:schemeClr val="accent3"/>
                </a:solidFill>
                <a:latin typeface="Barlow Light"/>
                <a:ea typeface="Barlow Light"/>
                <a:cs typeface="Barlow Light"/>
                <a:sym typeface="Barlow Light"/>
              </a:rPr>
              <a:t> let me record more than 10 minutes, so there maybe occasional cuts</a:t>
            </a:r>
            <a:endParaRPr sz="1500">
              <a:solidFill>
                <a:schemeClr val="accent3"/>
              </a:solidFill>
              <a:latin typeface="Barlow Light"/>
              <a:ea typeface="Barlow Light"/>
              <a:cs typeface="Barlow Light"/>
              <a:sym typeface="Barlow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94"/>
          <p:cNvSpPr txBox="1"/>
          <p:nvPr/>
        </p:nvSpPr>
        <p:spPr>
          <a:xfrm>
            <a:off x="567000" y="711300"/>
            <a:ext cx="8010000" cy="37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Barlow"/>
                <a:ea typeface="Barlow"/>
                <a:cs typeface="Barlow"/>
                <a:sym typeface="Barlow"/>
              </a:rPr>
              <a:t>The enhanced EfficientNet architecture combines a powerful EfficientNet-B4 backbone with dual-stream attention mechanisms to capture diverse feature representations of brain tumor images. Each stream utilizes specialized attention blocks (either Self-Attention, CBAM, or Dual Path) alongside Squeeze-and-Excitation modules to emphasize important feature channels while suppressing less relevant ones. Feature Pyramid Networks in each stream enable multi-scale feature extraction, after which the streams are combined and passed through global context blocks to capture long-range dependencies before classification. This architecture effectively balances computational efficiency with sophisticated attention mechanisms to create a robust brain tumor classification system that can distinguish between Meningioma, Glioma, and Pituitary tumors.</a:t>
            </a:r>
            <a:endParaRPr sz="1800">
              <a:solidFill>
                <a:schemeClr val="accent3"/>
              </a:solidFill>
              <a:latin typeface="Barlow"/>
              <a:ea typeface="Barlow"/>
              <a:cs typeface="Barlow"/>
              <a:sym typeface="Barlow"/>
            </a:endParaRPr>
          </a:p>
        </p:txBody>
      </p:sp>
      <p:sp>
        <p:nvSpPr>
          <p:cNvPr id="624" name="Google Shape;624;p94"/>
          <p:cNvSpPr txBox="1"/>
          <p:nvPr/>
        </p:nvSpPr>
        <p:spPr>
          <a:xfrm>
            <a:off x="480426" y="290624"/>
            <a:ext cx="46029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Second Implementation of Code</a:t>
            </a:r>
            <a:endParaRPr sz="1700">
              <a:solidFill>
                <a:schemeClr val="accent3"/>
              </a:solidFill>
              <a:latin typeface="Hepta Slab Medium"/>
              <a:ea typeface="Hepta Slab Medium"/>
              <a:cs typeface="Hepta Slab Medium"/>
              <a:sym typeface="Hepta Slab Medium"/>
            </a:endParaRPr>
          </a:p>
        </p:txBody>
      </p:sp>
      <p:sp>
        <p:nvSpPr>
          <p:cNvPr id="625" name="Google Shape;625;p9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95"/>
          <p:cNvSpPr txBox="1"/>
          <p:nvPr/>
        </p:nvSpPr>
        <p:spPr>
          <a:xfrm>
            <a:off x="480426" y="290624"/>
            <a:ext cx="46029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Code Architecture</a:t>
            </a:r>
            <a:endParaRPr sz="1700">
              <a:solidFill>
                <a:schemeClr val="accent3"/>
              </a:solidFill>
              <a:latin typeface="Hepta Slab Medium"/>
              <a:ea typeface="Hepta Slab Medium"/>
              <a:cs typeface="Hepta Slab Medium"/>
              <a:sym typeface="Hepta Slab Medium"/>
            </a:endParaRPr>
          </a:p>
        </p:txBody>
      </p:sp>
      <p:sp>
        <p:nvSpPr>
          <p:cNvPr id="631" name="Google Shape;631;p9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2" name="Google Shape;632;p95"/>
          <p:cNvPicPr preferRelativeResize="0"/>
          <p:nvPr/>
        </p:nvPicPr>
        <p:blipFill>
          <a:blip r:embed="rId3">
            <a:alphaModFix/>
          </a:blip>
          <a:stretch>
            <a:fillRect/>
          </a:stretch>
        </p:blipFill>
        <p:spPr>
          <a:xfrm>
            <a:off x="723900" y="947624"/>
            <a:ext cx="5991225" cy="3533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96"/>
          <p:cNvSpPr txBox="1"/>
          <p:nvPr/>
        </p:nvSpPr>
        <p:spPr>
          <a:xfrm>
            <a:off x="480426" y="250824"/>
            <a:ext cx="46029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Random Test of EfficientNet </a:t>
            </a:r>
            <a:endParaRPr sz="1700">
              <a:solidFill>
                <a:schemeClr val="accent3"/>
              </a:solidFill>
              <a:latin typeface="Hepta Slab Medium"/>
              <a:ea typeface="Hepta Slab Medium"/>
              <a:cs typeface="Hepta Slab Medium"/>
              <a:sym typeface="Hepta Slab Medium"/>
            </a:endParaRPr>
          </a:p>
        </p:txBody>
      </p:sp>
      <p:sp>
        <p:nvSpPr>
          <p:cNvPr id="638" name="Google Shape;638;p9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9" name="Google Shape;639;p96" title="efficient_cbam_random_test.png"/>
          <p:cNvPicPr preferRelativeResize="0"/>
          <p:nvPr/>
        </p:nvPicPr>
        <p:blipFill>
          <a:blip r:embed="rId3">
            <a:alphaModFix/>
          </a:blip>
          <a:stretch>
            <a:fillRect/>
          </a:stretch>
        </p:blipFill>
        <p:spPr>
          <a:xfrm>
            <a:off x="556450" y="907825"/>
            <a:ext cx="3938351" cy="39383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7"/>
          <p:cNvSpPr txBox="1"/>
          <p:nvPr/>
        </p:nvSpPr>
        <p:spPr>
          <a:xfrm>
            <a:off x="480426" y="290624"/>
            <a:ext cx="46029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ROC Curve - Efficient CBAM</a:t>
            </a:r>
            <a:endParaRPr sz="1700">
              <a:solidFill>
                <a:schemeClr val="accent3"/>
              </a:solidFill>
              <a:latin typeface="Hepta Slab Medium"/>
              <a:ea typeface="Hepta Slab Medium"/>
              <a:cs typeface="Hepta Slab Medium"/>
              <a:sym typeface="Hepta Slab Medium"/>
            </a:endParaRPr>
          </a:p>
        </p:txBody>
      </p:sp>
      <p:sp>
        <p:nvSpPr>
          <p:cNvPr id="645" name="Google Shape;645;p9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6" name="Google Shape;646;p97" title="efficient_cbam_roc_curve.png"/>
          <p:cNvPicPr preferRelativeResize="0"/>
          <p:nvPr/>
        </p:nvPicPr>
        <p:blipFill>
          <a:blip r:embed="rId3">
            <a:alphaModFix/>
          </a:blip>
          <a:stretch>
            <a:fillRect/>
          </a:stretch>
        </p:blipFill>
        <p:spPr>
          <a:xfrm>
            <a:off x="152400" y="1100024"/>
            <a:ext cx="5836614" cy="38910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2"/>
          <p:cNvSpPr txBox="1"/>
          <p:nvPr/>
        </p:nvSpPr>
        <p:spPr>
          <a:xfrm>
            <a:off x="480426" y="290625"/>
            <a:ext cx="43923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CDANet vs Other Models (cont.)</a:t>
            </a:r>
            <a:endParaRPr sz="1700">
              <a:solidFill>
                <a:schemeClr val="accent3"/>
              </a:solidFill>
              <a:latin typeface="Hepta Slab Medium"/>
              <a:ea typeface="Hepta Slab Medium"/>
              <a:cs typeface="Hepta Slab Medium"/>
              <a:sym typeface="Hepta Slab Medium"/>
            </a:endParaRPr>
          </a:p>
        </p:txBody>
      </p:sp>
      <p:sp>
        <p:nvSpPr>
          <p:cNvPr id="395" name="Google Shape;395;p6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6" name="Google Shape;396;p62"/>
          <p:cNvPicPr preferRelativeResize="0"/>
          <p:nvPr/>
        </p:nvPicPr>
        <p:blipFill>
          <a:blip r:embed="rId3">
            <a:alphaModFix/>
          </a:blip>
          <a:stretch>
            <a:fillRect/>
          </a:stretch>
        </p:blipFill>
        <p:spPr>
          <a:xfrm>
            <a:off x="300025" y="960700"/>
            <a:ext cx="8543925" cy="3752850"/>
          </a:xfrm>
          <a:prstGeom prst="rect">
            <a:avLst/>
          </a:prstGeom>
          <a:noFill/>
          <a:ln>
            <a:noFill/>
          </a:ln>
        </p:spPr>
      </p:pic>
      <p:pic>
        <p:nvPicPr>
          <p:cNvPr id="397" name="Google Shape;397;p62" title="rock em sock em_near med.gif"/>
          <p:cNvPicPr preferRelativeResize="0"/>
          <p:nvPr/>
        </p:nvPicPr>
        <p:blipFill rotWithShape="1">
          <a:blip r:embed="rId4">
            <a:alphaModFix/>
          </a:blip>
          <a:srcRect b="6826" l="2850" r="-2850" t="-2842"/>
          <a:stretch/>
        </p:blipFill>
        <p:spPr>
          <a:xfrm>
            <a:off x="7136625" y="3074250"/>
            <a:ext cx="1707325" cy="1639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8"/>
          <p:cNvSpPr txBox="1"/>
          <p:nvPr/>
        </p:nvSpPr>
        <p:spPr>
          <a:xfrm>
            <a:off x="480426" y="290624"/>
            <a:ext cx="46029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Confusion Matrix - </a:t>
            </a:r>
            <a:r>
              <a:rPr lang="en" sz="1700">
                <a:solidFill>
                  <a:schemeClr val="accent3"/>
                </a:solidFill>
                <a:latin typeface="Hepta Slab Medium"/>
                <a:ea typeface="Hepta Slab Medium"/>
                <a:cs typeface="Hepta Slab Medium"/>
                <a:sym typeface="Hepta Slab Medium"/>
              </a:rPr>
              <a:t>Efficient CBAM</a:t>
            </a:r>
            <a:endParaRPr sz="1700">
              <a:solidFill>
                <a:schemeClr val="accent3"/>
              </a:solidFill>
              <a:latin typeface="Hepta Slab Medium"/>
              <a:ea typeface="Hepta Slab Medium"/>
              <a:cs typeface="Hepta Slab Medium"/>
              <a:sym typeface="Hepta Slab Medium"/>
            </a:endParaRPr>
          </a:p>
        </p:txBody>
      </p:sp>
      <p:sp>
        <p:nvSpPr>
          <p:cNvPr id="652" name="Google Shape;652;p9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3" name="Google Shape;653;p98" title="efficient_cbam_confusion_matrix.png"/>
          <p:cNvPicPr preferRelativeResize="0"/>
          <p:nvPr/>
        </p:nvPicPr>
        <p:blipFill>
          <a:blip r:embed="rId3">
            <a:alphaModFix/>
          </a:blip>
          <a:stretch>
            <a:fillRect/>
          </a:stretch>
        </p:blipFill>
        <p:spPr>
          <a:xfrm>
            <a:off x="641171" y="1097388"/>
            <a:ext cx="4281400" cy="3425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99"/>
          <p:cNvSpPr txBox="1"/>
          <p:nvPr/>
        </p:nvSpPr>
        <p:spPr>
          <a:xfrm>
            <a:off x="567000" y="711300"/>
            <a:ext cx="8010000" cy="3720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3"/>
              </a:buClr>
              <a:buSzPts val="1800"/>
              <a:buFont typeface="Barlow"/>
              <a:buChar char="●"/>
            </a:pPr>
            <a:r>
              <a:rPr lang="en" sz="1800">
                <a:solidFill>
                  <a:schemeClr val="accent3"/>
                </a:solidFill>
                <a:latin typeface="Barlow"/>
                <a:ea typeface="Barlow"/>
                <a:cs typeface="Barlow"/>
                <a:sym typeface="Barlow"/>
              </a:rPr>
              <a:t>Backbone - DenseNet121</a:t>
            </a:r>
            <a:endParaRPr sz="1800">
              <a:solidFill>
                <a:schemeClr val="accent3"/>
              </a:solidFill>
              <a:latin typeface="Barlow"/>
              <a:ea typeface="Barlow"/>
              <a:cs typeface="Barlow"/>
              <a:sym typeface="Barlow"/>
            </a:endParaRPr>
          </a:p>
          <a:p>
            <a:pPr indent="-342900" lvl="1" marL="914400" rtl="0" algn="l">
              <a:spcBef>
                <a:spcPts val="0"/>
              </a:spcBef>
              <a:spcAft>
                <a:spcPts val="0"/>
              </a:spcAft>
              <a:buClr>
                <a:schemeClr val="accent3"/>
              </a:buClr>
              <a:buSzPts val="1800"/>
              <a:buFont typeface="Barlow"/>
              <a:buChar char="○"/>
            </a:pPr>
            <a:r>
              <a:rPr lang="en" sz="1800">
                <a:solidFill>
                  <a:schemeClr val="accent3"/>
                </a:solidFill>
                <a:latin typeface="Barlow"/>
                <a:ea typeface="Barlow"/>
                <a:cs typeface="Barlow"/>
                <a:sym typeface="Barlow"/>
              </a:rPr>
              <a:t>Outputs 1024 feature map</a:t>
            </a:r>
            <a:endParaRPr sz="1800">
              <a:solidFill>
                <a:schemeClr val="accent3"/>
              </a:solidFill>
              <a:latin typeface="Barlow"/>
              <a:ea typeface="Barlow"/>
              <a:cs typeface="Barlow"/>
              <a:sym typeface="Barlow"/>
            </a:endParaRPr>
          </a:p>
          <a:p>
            <a:pPr indent="-342900" lvl="0" marL="457200" rtl="0" algn="l">
              <a:spcBef>
                <a:spcPts val="0"/>
              </a:spcBef>
              <a:spcAft>
                <a:spcPts val="0"/>
              </a:spcAft>
              <a:buClr>
                <a:schemeClr val="accent3"/>
              </a:buClr>
              <a:buSzPts val="1800"/>
              <a:buFont typeface="Barlow"/>
              <a:buChar char="●"/>
            </a:pPr>
            <a:r>
              <a:rPr lang="en" sz="1800">
                <a:solidFill>
                  <a:schemeClr val="accent3"/>
                </a:solidFill>
                <a:latin typeface="Barlow"/>
                <a:ea typeface="Barlow"/>
                <a:cs typeface="Barlow"/>
                <a:sym typeface="Barlow"/>
              </a:rPr>
              <a:t>Dual Attention Block</a:t>
            </a:r>
            <a:endParaRPr sz="1800">
              <a:solidFill>
                <a:schemeClr val="accent3"/>
              </a:solidFill>
              <a:latin typeface="Barlow"/>
              <a:ea typeface="Barlow"/>
              <a:cs typeface="Barlow"/>
              <a:sym typeface="Barlow"/>
            </a:endParaRPr>
          </a:p>
          <a:p>
            <a:pPr indent="-342900" lvl="1" marL="914400" rtl="0" algn="l">
              <a:spcBef>
                <a:spcPts val="0"/>
              </a:spcBef>
              <a:spcAft>
                <a:spcPts val="0"/>
              </a:spcAft>
              <a:buClr>
                <a:schemeClr val="accent3"/>
              </a:buClr>
              <a:buSzPts val="1800"/>
              <a:buFont typeface="Barlow"/>
              <a:buChar char="○"/>
            </a:pPr>
            <a:r>
              <a:rPr lang="en" sz="1800">
                <a:solidFill>
                  <a:schemeClr val="accent3"/>
                </a:solidFill>
                <a:latin typeface="Barlow"/>
                <a:ea typeface="Barlow"/>
                <a:cs typeface="Barlow"/>
                <a:sym typeface="Barlow"/>
              </a:rPr>
              <a:t>Splits into two blocks with 512 channels each</a:t>
            </a:r>
            <a:endParaRPr sz="1800">
              <a:solidFill>
                <a:schemeClr val="accent3"/>
              </a:solidFill>
              <a:latin typeface="Barlow"/>
              <a:ea typeface="Barlow"/>
              <a:cs typeface="Barlow"/>
              <a:sym typeface="Barlow"/>
            </a:endParaRPr>
          </a:p>
          <a:p>
            <a:pPr indent="-342900" lvl="1" marL="914400" rtl="0" algn="l">
              <a:spcBef>
                <a:spcPts val="0"/>
              </a:spcBef>
              <a:spcAft>
                <a:spcPts val="0"/>
              </a:spcAft>
              <a:buClr>
                <a:schemeClr val="accent3"/>
              </a:buClr>
              <a:buSzPts val="1800"/>
              <a:buFont typeface="Barlow"/>
              <a:buChar char="○"/>
            </a:pPr>
            <a:r>
              <a:rPr lang="en" sz="1800">
                <a:solidFill>
                  <a:schemeClr val="accent3"/>
                </a:solidFill>
                <a:latin typeface="Barlow"/>
                <a:ea typeface="Barlow"/>
                <a:cs typeface="Barlow"/>
                <a:sym typeface="Barlow"/>
              </a:rPr>
              <a:t>Processed in parallel</a:t>
            </a:r>
            <a:endParaRPr sz="1800">
              <a:solidFill>
                <a:schemeClr val="accent3"/>
              </a:solidFill>
              <a:latin typeface="Barlow"/>
              <a:ea typeface="Barlow"/>
              <a:cs typeface="Barlow"/>
              <a:sym typeface="Barlow"/>
            </a:endParaRPr>
          </a:p>
          <a:p>
            <a:pPr indent="-342900" lvl="2" marL="1371600" rtl="0" algn="l">
              <a:spcBef>
                <a:spcPts val="0"/>
              </a:spcBef>
              <a:spcAft>
                <a:spcPts val="0"/>
              </a:spcAft>
              <a:buClr>
                <a:schemeClr val="accent3"/>
              </a:buClr>
              <a:buSzPts val="1800"/>
              <a:buFont typeface="Barlow"/>
              <a:buChar char="■"/>
            </a:pPr>
            <a:r>
              <a:rPr lang="en" sz="1800">
                <a:solidFill>
                  <a:schemeClr val="accent3"/>
                </a:solidFill>
                <a:latin typeface="Barlow"/>
                <a:ea typeface="Barlow"/>
                <a:cs typeface="Barlow"/>
                <a:sym typeface="Barlow"/>
              </a:rPr>
              <a:t>Consists of</a:t>
            </a:r>
            <a:endParaRPr sz="1800">
              <a:solidFill>
                <a:schemeClr val="accent3"/>
              </a:solidFill>
              <a:latin typeface="Barlow"/>
              <a:ea typeface="Barlow"/>
              <a:cs typeface="Barlow"/>
              <a:sym typeface="Barlow"/>
            </a:endParaRPr>
          </a:p>
          <a:p>
            <a:pPr indent="-342900" lvl="3" marL="1828800" rtl="0" algn="l">
              <a:spcBef>
                <a:spcPts val="0"/>
              </a:spcBef>
              <a:spcAft>
                <a:spcPts val="0"/>
              </a:spcAft>
              <a:buClr>
                <a:schemeClr val="accent3"/>
              </a:buClr>
              <a:buSzPts val="1800"/>
              <a:buFont typeface="Barlow"/>
              <a:buChar char="●"/>
            </a:pPr>
            <a:r>
              <a:rPr lang="en" sz="1800">
                <a:solidFill>
                  <a:schemeClr val="accent3"/>
                </a:solidFill>
                <a:latin typeface="Barlow"/>
                <a:ea typeface="Barlow"/>
                <a:cs typeface="Barlow"/>
                <a:sym typeface="Barlow"/>
              </a:rPr>
              <a:t>Transformer block</a:t>
            </a:r>
            <a:endParaRPr sz="1800">
              <a:solidFill>
                <a:schemeClr val="accent3"/>
              </a:solidFill>
              <a:latin typeface="Barlow"/>
              <a:ea typeface="Barlow"/>
              <a:cs typeface="Barlow"/>
              <a:sym typeface="Barlow"/>
            </a:endParaRPr>
          </a:p>
          <a:p>
            <a:pPr indent="-342900" lvl="3" marL="1828800" rtl="0" algn="l">
              <a:spcBef>
                <a:spcPts val="0"/>
              </a:spcBef>
              <a:spcAft>
                <a:spcPts val="0"/>
              </a:spcAft>
              <a:buClr>
                <a:schemeClr val="accent3"/>
              </a:buClr>
              <a:buSzPts val="1800"/>
              <a:buFont typeface="Barlow"/>
              <a:buChar char="●"/>
            </a:pPr>
            <a:r>
              <a:rPr lang="en" sz="1800">
                <a:solidFill>
                  <a:schemeClr val="accent3"/>
                </a:solidFill>
                <a:latin typeface="Barlow"/>
                <a:ea typeface="Barlow"/>
                <a:cs typeface="Barlow"/>
                <a:sym typeface="Barlow"/>
              </a:rPr>
              <a:t>SE Block</a:t>
            </a:r>
            <a:endParaRPr sz="1800">
              <a:solidFill>
                <a:schemeClr val="accent3"/>
              </a:solidFill>
              <a:latin typeface="Barlow"/>
              <a:ea typeface="Barlow"/>
              <a:cs typeface="Barlow"/>
              <a:sym typeface="Barlow"/>
            </a:endParaRPr>
          </a:p>
          <a:p>
            <a:pPr indent="-342900" lvl="3" marL="1828800" rtl="0" algn="l">
              <a:spcBef>
                <a:spcPts val="0"/>
              </a:spcBef>
              <a:spcAft>
                <a:spcPts val="0"/>
              </a:spcAft>
              <a:buClr>
                <a:schemeClr val="accent3"/>
              </a:buClr>
              <a:buSzPts val="1800"/>
              <a:buFont typeface="Barlow"/>
              <a:buChar char="●"/>
            </a:pPr>
            <a:r>
              <a:rPr lang="en" sz="1800">
                <a:solidFill>
                  <a:schemeClr val="accent3"/>
                </a:solidFill>
                <a:latin typeface="Barlow"/>
                <a:ea typeface="Barlow"/>
                <a:cs typeface="Barlow"/>
                <a:sym typeface="Barlow"/>
              </a:rPr>
              <a:t>Coordinate Attention</a:t>
            </a:r>
            <a:endParaRPr sz="1800">
              <a:solidFill>
                <a:schemeClr val="accent3"/>
              </a:solidFill>
              <a:latin typeface="Barlow"/>
              <a:ea typeface="Barlow"/>
              <a:cs typeface="Barlow"/>
              <a:sym typeface="Barlow"/>
            </a:endParaRPr>
          </a:p>
          <a:p>
            <a:pPr indent="-342900" lvl="3" marL="1828800" rtl="0" algn="l">
              <a:spcBef>
                <a:spcPts val="0"/>
              </a:spcBef>
              <a:spcAft>
                <a:spcPts val="0"/>
              </a:spcAft>
              <a:buClr>
                <a:schemeClr val="accent3"/>
              </a:buClr>
              <a:buSzPts val="1800"/>
              <a:buFont typeface="Barlow"/>
              <a:buChar char="●"/>
            </a:pPr>
            <a:r>
              <a:rPr lang="en" sz="1800">
                <a:solidFill>
                  <a:schemeClr val="accent3"/>
                </a:solidFill>
                <a:latin typeface="Barlow"/>
                <a:ea typeface="Barlow"/>
                <a:cs typeface="Barlow"/>
                <a:sym typeface="Barlow"/>
              </a:rPr>
              <a:t>FPN Module - feature pyramid</a:t>
            </a:r>
            <a:endParaRPr sz="1800">
              <a:solidFill>
                <a:schemeClr val="accent3"/>
              </a:solidFill>
              <a:latin typeface="Barlow"/>
              <a:ea typeface="Barlow"/>
              <a:cs typeface="Barlow"/>
              <a:sym typeface="Barlow"/>
            </a:endParaRPr>
          </a:p>
          <a:p>
            <a:pPr indent="-342900" lvl="0" marL="457200" rtl="0" algn="l">
              <a:spcBef>
                <a:spcPts val="0"/>
              </a:spcBef>
              <a:spcAft>
                <a:spcPts val="0"/>
              </a:spcAft>
              <a:buClr>
                <a:schemeClr val="accent3"/>
              </a:buClr>
              <a:buSzPts val="1800"/>
              <a:buFont typeface="Barlow"/>
              <a:buChar char="●"/>
            </a:pPr>
            <a:r>
              <a:rPr lang="en" sz="1800">
                <a:solidFill>
                  <a:schemeClr val="accent3"/>
                </a:solidFill>
                <a:latin typeface="Barlow"/>
                <a:ea typeface="Barlow"/>
                <a:cs typeface="Barlow"/>
                <a:sym typeface="Barlow"/>
              </a:rPr>
              <a:t>Feature Fusion</a:t>
            </a:r>
            <a:endParaRPr sz="1800">
              <a:solidFill>
                <a:schemeClr val="accent3"/>
              </a:solidFill>
              <a:latin typeface="Barlow"/>
              <a:ea typeface="Barlow"/>
              <a:cs typeface="Barlow"/>
              <a:sym typeface="Barlow"/>
            </a:endParaRPr>
          </a:p>
          <a:p>
            <a:pPr indent="-342900" lvl="0" marL="457200" rtl="0" algn="l">
              <a:spcBef>
                <a:spcPts val="0"/>
              </a:spcBef>
              <a:spcAft>
                <a:spcPts val="0"/>
              </a:spcAft>
              <a:buClr>
                <a:schemeClr val="accent3"/>
              </a:buClr>
              <a:buSzPts val="1800"/>
              <a:buFont typeface="Barlow"/>
              <a:buChar char="●"/>
            </a:pPr>
            <a:r>
              <a:rPr lang="en" sz="1800">
                <a:solidFill>
                  <a:schemeClr val="accent3"/>
                </a:solidFill>
                <a:latin typeface="Barlow"/>
                <a:ea typeface="Barlow"/>
                <a:cs typeface="Barlow"/>
                <a:sym typeface="Barlow"/>
              </a:rPr>
              <a:t>Classification</a:t>
            </a:r>
            <a:endParaRPr sz="1800">
              <a:solidFill>
                <a:schemeClr val="accent3"/>
              </a:solidFill>
              <a:latin typeface="Barlow"/>
              <a:ea typeface="Barlow"/>
              <a:cs typeface="Barlow"/>
              <a:sym typeface="Barlow"/>
            </a:endParaRPr>
          </a:p>
          <a:p>
            <a:pPr indent="0" lvl="0" marL="0" rtl="0" algn="l">
              <a:spcBef>
                <a:spcPts val="0"/>
              </a:spcBef>
              <a:spcAft>
                <a:spcPts val="0"/>
              </a:spcAft>
              <a:buNone/>
            </a:pPr>
            <a:r>
              <a:t/>
            </a:r>
            <a:endParaRPr sz="1800">
              <a:solidFill>
                <a:schemeClr val="accent3"/>
              </a:solidFill>
              <a:latin typeface="Barlow"/>
              <a:ea typeface="Barlow"/>
              <a:cs typeface="Barlow"/>
              <a:sym typeface="Barlow"/>
            </a:endParaRPr>
          </a:p>
          <a:p>
            <a:pPr indent="0" lvl="0" marL="0" rtl="0" algn="l">
              <a:spcBef>
                <a:spcPts val="0"/>
              </a:spcBef>
              <a:spcAft>
                <a:spcPts val="0"/>
              </a:spcAft>
              <a:buNone/>
            </a:pPr>
            <a:r>
              <a:t/>
            </a:r>
            <a:endParaRPr sz="1800">
              <a:solidFill>
                <a:schemeClr val="accent3"/>
              </a:solidFill>
              <a:latin typeface="Barlow"/>
              <a:ea typeface="Barlow"/>
              <a:cs typeface="Barlow"/>
              <a:sym typeface="Barlow"/>
            </a:endParaRPr>
          </a:p>
        </p:txBody>
      </p:sp>
      <p:sp>
        <p:nvSpPr>
          <p:cNvPr id="659" name="Google Shape;659;p99"/>
          <p:cNvSpPr txBox="1"/>
          <p:nvPr/>
        </p:nvSpPr>
        <p:spPr>
          <a:xfrm>
            <a:off x="480426" y="290624"/>
            <a:ext cx="46029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Updated Architecture</a:t>
            </a:r>
            <a:endParaRPr sz="1700">
              <a:solidFill>
                <a:schemeClr val="accent3"/>
              </a:solidFill>
              <a:latin typeface="Hepta Slab Medium"/>
              <a:ea typeface="Hepta Slab Medium"/>
              <a:cs typeface="Hepta Slab Medium"/>
              <a:sym typeface="Hepta Slab Medium"/>
            </a:endParaRPr>
          </a:p>
        </p:txBody>
      </p:sp>
      <p:sp>
        <p:nvSpPr>
          <p:cNvPr id="660" name="Google Shape;660;p9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00"/>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Second</a:t>
            </a:r>
            <a:r>
              <a:rPr lang="en"/>
              <a:t> Demo of Code</a:t>
            </a:r>
            <a:endParaRPr/>
          </a:p>
        </p:txBody>
      </p:sp>
      <p:pic>
        <p:nvPicPr>
          <p:cNvPr id="666" name="Google Shape;666;p100" title="Project2.mp4">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01"/>
          <p:cNvSpPr txBox="1"/>
          <p:nvPr>
            <p:ph idx="1" type="body"/>
          </p:nvPr>
        </p:nvSpPr>
        <p:spPr>
          <a:xfrm>
            <a:off x="791150" y="940050"/>
            <a:ext cx="69939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solidFill>
                  <a:schemeClr val="accent3"/>
                </a:solidFill>
              </a:rPr>
              <a:t>We decided to try to </a:t>
            </a:r>
            <a:r>
              <a:rPr lang="en" sz="1600">
                <a:solidFill>
                  <a:schemeClr val="accent3"/>
                </a:solidFill>
              </a:rPr>
              <a:t>understand</a:t>
            </a:r>
            <a:r>
              <a:rPr lang="en" sz="1600">
                <a:solidFill>
                  <a:schemeClr val="accent3"/>
                </a:solidFill>
              </a:rPr>
              <a:t> more of deep learning. We wanted to optimize the CDANET </a:t>
            </a:r>
            <a:r>
              <a:rPr lang="en" sz="1600">
                <a:solidFill>
                  <a:schemeClr val="accent3"/>
                </a:solidFill>
              </a:rPr>
              <a:t>architecture, but we had a small margin to outperform. The base accuracy to beat was 96.60% and we managed to beat it by 0.37%. This is sadly not very much, but with such a high baseline there was only so much we could do to further enhance the results. With FPN and EfficientNet, we saw improvements to the original architecture and a little boost to performance. We really didn’t want to jump to straight to Decoder-Encoder architecture or even just using Transformer for better accuracy. </a:t>
            </a:r>
            <a:endParaRPr sz="1600">
              <a:solidFill>
                <a:schemeClr val="accent3"/>
              </a:solidFill>
            </a:endParaRPr>
          </a:p>
          <a:p>
            <a:pPr indent="0" lvl="0" marL="0" rtl="0" algn="l">
              <a:spcBef>
                <a:spcPts val="0"/>
              </a:spcBef>
              <a:spcAft>
                <a:spcPts val="0"/>
              </a:spcAft>
              <a:buNone/>
            </a:pPr>
            <a:r>
              <a:t/>
            </a:r>
            <a:endParaRPr sz="1600">
              <a:solidFill>
                <a:schemeClr val="accent3"/>
              </a:solidFill>
            </a:endParaRPr>
          </a:p>
          <a:p>
            <a:pPr indent="0" lvl="0" marL="0" rtl="0" algn="l">
              <a:spcBef>
                <a:spcPts val="0"/>
              </a:spcBef>
              <a:spcAft>
                <a:spcPts val="0"/>
              </a:spcAft>
              <a:buNone/>
            </a:pPr>
            <a:r>
              <a:rPr lang="en" sz="1600">
                <a:solidFill>
                  <a:schemeClr val="accent3"/>
                </a:solidFill>
              </a:rPr>
              <a:t>Our ideas to further this model along to get the accuracy up would be either to add a swin-t transformer to the architecture or incorporate a U-net base transformer. We believe that would further increase results. We would furthermore need to perform and ablation study to better determine the best approach to improve the architecture of the model.</a:t>
            </a:r>
            <a:endParaRPr sz="1600">
              <a:solidFill>
                <a:schemeClr val="accent3"/>
              </a:solidFill>
            </a:endParaRPr>
          </a:p>
        </p:txBody>
      </p:sp>
      <p:sp>
        <p:nvSpPr>
          <p:cNvPr id="672" name="Google Shape;672;p101"/>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02"/>
          <p:cNvSpPr txBox="1"/>
          <p:nvPr/>
        </p:nvSpPr>
        <p:spPr>
          <a:xfrm>
            <a:off x="567000" y="711300"/>
            <a:ext cx="8010000" cy="37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accent3"/>
                </a:solidFill>
                <a:latin typeface="Barlow"/>
                <a:ea typeface="Barlow"/>
                <a:cs typeface="Barlow"/>
                <a:sym typeface="Barlow"/>
                <a:hlinkClick r:id="rId3">
                  <a:extLst>
                    <a:ext uri="{A12FA001-AC4F-418D-AE19-62706E023703}">
                      <ahyp:hlinkClr val="tx"/>
                    </a:ext>
                  </a:extLst>
                </a:hlinkClick>
              </a:rPr>
              <a:t>https://ieeexplore.ieee.org/document/9897799</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rPr lang="en" sz="1500" u="sng">
                <a:solidFill>
                  <a:schemeClr val="accent3"/>
                </a:solidFill>
                <a:latin typeface="Barlow"/>
                <a:ea typeface="Barlow"/>
                <a:cs typeface="Barlow"/>
                <a:sym typeface="Barlow"/>
                <a:hlinkClick r:id="rId4">
                  <a:extLst>
                    <a:ext uri="{A12FA001-AC4F-418D-AE19-62706E023703}">
                      <ahyp:hlinkClr val="tx"/>
                    </a:ext>
                  </a:extLst>
                </a:hlinkClick>
              </a:rPr>
              <a:t>https://www.geeksforgeeks.org/capsule-neural-networks-ml/</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rPr lang="en" sz="1500" u="sng">
                <a:solidFill>
                  <a:schemeClr val="accent3"/>
                </a:solidFill>
                <a:latin typeface="Barlow"/>
                <a:ea typeface="Barlow"/>
                <a:cs typeface="Barlow"/>
                <a:sym typeface="Barlow"/>
                <a:hlinkClick r:id="rId5">
                  <a:extLst>
                    <a:ext uri="{A12FA001-AC4F-418D-AE19-62706E023703}">
                      <ahyp:hlinkClr val="tx"/>
                    </a:ext>
                  </a:extLst>
                </a:hlinkClick>
              </a:rPr>
              <a:t>https://www.sciencedirect.com/science/article/abs/pii/S1746809422000568</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rPr lang="en" sz="1500">
                <a:solidFill>
                  <a:schemeClr val="accent3"/>
                </a:solidFill>
                <a:latin typeface="Barlow"/>
                <a:ea typeface="Barlow"/>
                <a:cs typeface="Barlow"/>
                <a:sym typeface="Barlow"/>
              </a:rPr>
              <a:t>https://www.sciencedirect.com/science/article/abs/pii/S1746809422001665?casa_token=1v8p_XosgOoAAAAA:7td_l3bCIvEETLVHqzaKsTyJL838V2h6RI6j2GbB5J2vqdLsQnzrGeJIadh3ZYZeeK3lClovcQ#s0020</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rPr lang="en" sz="1500" u="sng">
                <a:solidFill>
                  <a:schemeClr val="accent3"/>
                </a:solidFill>
                <a:latin typeface="Barlow"/>
                <a:ea typeface="Barlow"/>
                <a:cs typeface="Barlow"/>
                <a:sym typeface="Barlow"/>
                <a:hlinkClick r:id="rId6">
                  <a:extLst>
                    <a:ext uri="{A12FA001-AC4F-418D-AE19-62706E023703}">
                      <ahyp:hlinkClr val="tx"/>
                    </a:ext>
                  </a:extLst>
                </a:hlinkClick>
              </a:rPr>
              <a:t>http://hdc.cs.arizona.edu/~mwli/understanding-capsule-network/writing/</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rPr lang="en" sz="1500" u="sng">
                <a:solidFill>
                  <a:schemeClr val="accent3"/>
                </a:solidFill>
                <a:latin typeface="Barlow"/>
                <a:ea typeface="Barlow"/>
                <a:cs typeface="Barlow"/>
                <a:sym typeface="Barlow"/>
                <a:hlinkClick r:id="rId7">
                  <a:extLst>
                    <a:ext uri="{A12FA001-AC4F-418D-AE19-62706E023703}">
                      <ahyp:hlinkClr val="tx"/>
                    </a:ext>
                  </a:extLst>
                </a:hlinkClick>
              </a:rPr>
              <a:t>https://link.springer.com/article/10.1007/s12652-020-02568-w</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rPr lang="en" sz="1500" u="sng">
                <a:solidFill>
                  <a:schemeClr val="accent3"/>
                </a:solidFill>
                <a:latin typeface="Barlow"/>
                <a:ea typeface="Barlow"/>
                <a:cs typeface="Barlow"/>
                <a:sym typeface="Barlow"/>
                <a:hlinkClick r:id="rId8">
                  <a:extLst>
                    <a:ext uri="{A12FA001-AC4F-418D-AE19-62706E023703}">
                      <ahyp:hlinkClr val="tx"/>
                    </a:ext>
                  </a:extLst>
                </a:hlinkClick>
              </a:rPr>
              <a:t>https://www.kaggle.com/datasets/ashkhagan/figshare-brain-tumor-dataset/data</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p:txBody>
      </p:sp>
      <p:sp>
        <p:nvSpPr>
          <p:cNvPr id="678" name="Google Shape;678;p102"/>
          <p:cNvSpPr txBox="1"/>
          <p:nvPr/>
        </p:nvSpPr>
        <p:spPr>
          <a:xfrm>
            <a:off x="480425" y="290625"/>
            <a:ext cx="40917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References</a:t>
            </a:r>
            <a:endParaRPr sz="1700">
              <a:solidFill>
                <a:schemeClr val="accent3"/>
              </a:solidFill>
              <a:latin typeface="Hepta Slab Medium"/>
              <a:ea typeface="Hepta Slab Medium"/>
              <a:cs typeface="Hepta Slab Medium"/>
              <a:sym typeface="Hepta Slab Medium"/>
            </a:endParaRPr>
          </a:p>
        </p:txBody>
      </p:sp>
      <p:sp>
        <p:nvSpPr>
          <p:cNvPr id="679" name="Google Shape;679;p10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03"/>
          <p:cNvSpPr txBox="1"/>
          <p:nvPr/>
        </p:nvSpPr>
        <p:spPr>
          <a:xfrm>
            <a:off x="567000" y="711300"/>
            <a:ext cx="8010000" cy="37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accent3"/>
                </a:solidFill>
                <a:latin typeface="Barlow"/>
                <a:ea typeface="Barlow"/>
                <a:cs typeface="Barlow"/>
                <a:sym typeface="Barlow"/>
                <a:hlinkClick r:id="rId3">
                  <a:extLst>
                    <a:ext uri="{A12FA001-AC4F-418D-AE19-62706E023703}">
                      <ahyp:hlinkClr val="tx"/>
                    </a:ext>
                  </a:extLst>
                </a:hlinkClick>
              </a:rPr>
              <a:t>https://openaccess.thecvf.com/content_cvpr_2018/papers/Hu_Squeeze-and-Excitation_Networks_CVPR_2018_paper.pdf</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rPr lang="en" sz="1500" u="sng">
                <a:solidFill>
                  <a:schemeClr val="accent3"/>
                </a:solidFill>
                <a:latin typeface="Barlow"/>
                <a:ea typeface="Barlow"/>
                <a:cs typeface="Barlow"/>
                <a:sym typeface="Barlow"/>
                <a:hlinkClick r:id="rId4">
                  <a:extLst>
                    <a:ext uri="{A12FA001-AC4F-418D-AE19-62706E023703}">
                      <ahyp:hlinkClr val="tx"/>
                    </a:ext>
                  </a:extLst>
                </a:hlinkClick>
              </a:rPr>
              <a:t>https://www.sciencedirect.com/science/article/pii/S0895611118305937</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rPr lang="en" sz="1500" u="sng">
                <a:solidFill>
                  <a:schemeClr val="accent3"/>
                </a:solidFill>
                <a:latin typeface="Barlow"/>
                <a:ea typeface="Barlow"/>
                <a:cs typeface="Barlow"/>
                <a:sym typeface="Barlow"/>
                <a:hlinkClick r:id="rId5">
                  <a:extLst>
                    <a:ext uri="{A12FA001-AC4F-418D-AE19-62706E023703}">
                      <ahyp:hlinkClr val="tx"/>
                    </a:ext>
                  </a:extLst>
                </a:hlinkClick>
              </a:rPr>
              <a:t>https://openaccess.thecvf.com/content_cvpr_2018/papers/Hu_Squeeze-and-Excitation_Networks_CVPR_2018_paper.pdf</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rPr lang="en" sz="1500" u="sng">
                <a:solidFill>
                  <a:schemeClr val="accent3"/>
                </a:solidFill>
                <a:latin typeface="Barlow"/>
                <a:ea typeface="Barlow"/>
                <a:cs typeface="Barlow"/>
                <a:sym typeface="Barlow"/>
                <a:hlinkClick r:id="rId6">
                  <a:extLst>
                    <a:ext uri="{A12FA001-AC4F-418D-AE19-62706E023703}">
                      <ahyp:hlinkClr val="tx"/>
                    </a:ext>
                  </a:extLst>
                </a:hlinkClick>
              </a:rPr>
              <a:t>https://paperswithcode.com/method/swin-transformer</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rPr lang="en" sz="1500" u="sng">
                <a:solidFill>
                  <a:schemeClr val="accent3"/>
                </a:solidFill>
                <a:latin typeface="Barlow"/>
                <a:ea typeface="Barlow"/>
                <a:cs typeface="Barlow"/>
                <a:sym typeface="Barlow"/>
                <a:hlinkClick r:id="rId7">
                  <a:extLst>
                    <a:ext uri="{A12FA001-AC4F-418D-AE19-62706E023703}">
                      <ahyp:hlinkClr val="tx"/>
                    </a:ext>
                  </a:extLst>
                </a:hlinkClick>
              </a:rPr>
              <a:t>https://arxiv.org/abs/2103.14030v2</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rPr lang="en" sz="1500" u="sng">
                <a:solidFill>
                  <a:schemeClr val="accent3"/>
                </a:solidFill>
                <a:latin typeface="Barlow"/>
                <a:ea typeface="Barlow"/>
                <a:cs typeface="Barlow"/>
                <a:sym typeface="Barlow"/>
                <a:hlinkClick r:id="rId8">
                  <a:extLst>
                    <a:ext uri="{A12FA001-AC4F-418D-AE19-62706E023703}">
                      <ahyp:hlinkClr val="tx"/>
                    </a:ext>
                  </a:extLst>
                </a:hlinkClick>
              </a:rPr>
              <a:t>https://arxiv.org/abs/1911.07968</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rPr lang="en" sz="1500" u="sng">
                <a:solidFill>
                  <a:schemeClr val="accent3"/>
                </a:solidFill>
                <a:latin typeface="Barlow"/>
                <a:ea typeface="Barlow"/>
                <a:cs typeface="Barlow"/>
                <a:sym typeface="Barlow"/>
                <a:hlinkClick r:id="rId9">
                  <a:extLst>
                    <a:ext uri="{A12FA001-AC4F-418D-AE19-62706E023703}">
                      <ahyp:hlinkClr val="tx"/>
                    </a:ext>
                  </a:extLst>
                </a:hlinkClick>
              </a:rPr>
              <a:t>https://pytorch.org/vision/main/models/generated/torchvision.models.efficientnet_b3.html</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p:txBody>
      </p:sp>
      <p:sp>
        <p:nvSpPr>
          <p:cNvPr id="685" name="Google Shape;685;p103"/>
          <p:cNvSpPr txBox="1"/>
          <p:nvPr/>
        </p:nvSpPr>
        <p:spPr>
          <a:xfrm>
            <a:off x="480426" y="290624"/>
            <a:ext cx="46029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References Continued</a:t>
            </a:r>
            <a:endParaRPr sz="1700">
              <a:solidFill>
                <a:schemeClr val="accent3"/>
              </a:solidFill>
              <a:latin typeface="Hepta Slab Medium"/>
              <a:ea typeface="Hepta Slab Medium"/>
              <a:cs typeface="Hepta Slab Medium"/>
              <a:sym typeface="Hepta Slab Medium"/>
            </a:endParaRPr>
          </a:p>
        </p:txBody>
      </p:sp>
      <p:sp>
        <p:nvSpPr>
          <p:cNvPr id="686" name="Google Shape;686;p10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04"/>
          <p:cNvSpPr txBox="1"/>
          <p:nvPr/>
        </p:nvSpPr>
        <p:spPr>
          <a:xfrm>
            <a:off x="567000" y="711300"/>
            <a:ext cx="8010000" cy="37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accent3"/>
                </a:solidFill>
                <a:latin typeface="Barlow"/>
                <a:ea typeface="Barlow"/>
                <a:cs typeface="Barlow"/>
                <a:sym typeface="Barlow"/>
                <a:hlinkClick r:id="rId3">
                  <a:extLst>
                    <a:ext uri="{A12FA001-AC4F-418D-AE19-62706E023703}">
                      <ahyp:hlinkClr val="tx"/>
                    </a:ext>
                  </a:extLst>
                </a:hlinkClick>
              </a:rPr>
              <a:t>https://arxiv.org/pdf/1905.11946</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rPr lang="en" sz="1500" u="sng">
                <a:solidFill>
                  <a:schemeClr val="accent3"/>
                </a:solidFill>
                <a:latin typeface="Barlow"/>
                <a:ea typeface="Barlow"/>
                <a:cs typeface="Barlow"/>
                <a:sym typeface="Barlow"/>
                <a:hlinkClick r:id="rId4">
                  <a:extLst>
                    <a:ext uri="{A12FA001-AC4F-418D-AE19-62706E023703}">
                      <ahyp:hlinkClr val="tx"/>
                    </a:ext>
                  </a:extLst>
                </a:hlinkClick>
              </a:rPr>
              <a:t>https://huggingface.co/google/efficientnet-b3</a:t>
            </a:r>
            <a:endParaRPr sz="1500">
              <a:solidFill>
                <a:schemeClr val="accent3"/>
              </a:solidFill>
              <a:latin typeface="Barlow"/>
              <a:ea typeface="Barlow"/>
              <a:cs typeface="Barlow"/>
              <a:sym typeface="Barlow"/>
            </a:endParaRPr>
          </a:p>
          <a:p>
            <a:pPr indent="0" lvl="0" marL="0" rtl="0" algn="l">
              <a:spcBef>
                <a:spcPts val="0"/>
              </a:spcBef>
              <a:spcAft>
                <a:spcPts val="0"/>
              </a:spcAft>
              <a:buNone/>
            </a:pPr>
            <a:r>
              <a:rPr lang="en" sz="1500">
                <a:solidFill>
                  <a:schemeClr val="accent3"/>
                </a:solidFill>
                <a:latin typeface="Barlow"/>
                <a:ea typeface="Barlow"/>
                <a:cs typeface="Barlow"/>
                <a:sym typeface="Barlow"/>
              </a:rPr>
              <a:t> </a:t>
            </a:r>
            <a:endParaRPr sz="1500">
              <a:solidFill>
                <a:schemeClr val="accent3"/>
              </a:solidFill>
              <a:latin typeface="Barlow"/>
              <a:ea typeface="Barlow"/>
              <a:cs typeface="Barlow"/>
              <a:sym typeface="Barlow"/>
            </a:endParaRPr>
          </a:p>
          <a:p>
            <a:pPr indent="0" lvl="0" marL="0" rtl="0" algn="l">
              <a:spcBef>
                <a:spcPts val="0"/>
              </a:spcBef>
              <a:spcAft>
                <a:spcPts val="0"/>
              </a:spcAft>
              <a:buNone/>
            </a:pPr>
            <a:r>
              <a:rPr lang="en" sz="1500" u="sng">
                <a:solidFill>
                  <a:schemeClr val="accent3"/>
                </a:solidFill>
                <a:latin typeface="Barlow"/>
                <a:ea typeface="Barlow"/>
                <a:cs typeface="Barlow"/>
                <a:sym typeface="Barlow"/>
                <a:hlinkClick r:id="rId5">
                  <a:extLst>
                    <a:ext uri="{A12FA001-AC4F-418D-AE19-62706E023703}">
                      <ahyp:hlinkClr val="tx"/>
                    </a:ext>
                  </a:extLst>
                </a:hlinkClick>
              </a:rPr>
              <a:t>https://arxiv.org/abs/1612.03144</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rPr lang="en" sz="1500" u="sng">
                <a:solidFill>
                  <a:schemeClr val="accent3"/>
                </a:solidFill>
                <a:latin typeface="Barlow"/>
                <a:ea typeface="Barlow"/>
                <a:cs typeface="Barlow"/>
                <a:sym typeface="Barlow"/>
                <a:hlinkClick r:id="rId6">
                  <a:extLst>
                    <a:ext uri="{A12FA001-AC4F-418D-AE19-62706E023703}">
                      <ahyp:hlinkClr val="tx"/>
                    </a:ext>
                  </a:extLst>
                </a:hlinkClick>
              </a:rPr>
              <a:t>https://scikit-learn.org/stable/modules/cross_validation.html</a:t>
            </a:r>
            <a:r>
              <a:rPr lang="en" sz="1500">
                <a:solidFill>
                  <a:schemeClr val="accent3"/>
                </a:solidFill>
                <a:latin typeface="Barlow"/>
                <a:ea typeface="Barlow"/>
                <a:cs typeface="Barlow"/>
                <a:sym typeface="Barlow"/>
              </a:rPr>
              <a:t> </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rPr lang="en" sz="1500" u="sng">
                <a:solidFill>
                  <a:schemeClr val="accent3"/>
                </a:solidFill>
                <a:latin typeface="Barlow"/>
                <a:ea typeface="Barlow"/>
                <a:cs typeface="Barlow"/>
                <a:sym typeface="Barlow"/>
                <a:hlinkClick r:id="rId7">
                  <a:extLst>
                    <a:ext uri="{A12FA001-AC4F-418D-AE19-62706E023703}">
                      <ahyp:hlinkClr val="tx"/>
                    </a:ext>
                  </a:extLst>
                </a:hlinkClick>
              </a:rPr>
              <a:t>https://www.datasciencecentral.com/roc-curve-explained-in-one-picture/</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rPr lang="en" sz="1500" u="sng">
                <a:solidFill>
                  <a:schemeClr val="accent3"/>
                </a:solidFill>
                <a:latin typeface="Barlow"/>
                <a:ea typeface="Barlow"/>
                <a:cs typeface="Barlow"/>
                <a:sym typeface="Barlow"/>
                <a:hlinkClick r:id="rId8">
                  <a:extLst>
                    <a:ext uri="{A12FA001-AC4F-418D-AE19-62706E023703}">
                      <ahyp:hlinkClr val="tx"/>
                    </a:ext>
                  </a:extLst>
                </a:hlinkClick>
              </a:rPr>
              <a:t>https://link.springer.com/article/10.1007/s11760-020-01793-2</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rPr lang="en" sz="1500" u="sng">
                <a:solidFill>
                  <a:schemeClr val="accent3"/>
                </a:solidFill>
                <a:latin typeface="Barlow"/>
                <a:ea typeface="Barlow"/>
                <a:cs typeface="Barlow"/>
                <a:sym typeface="Barlow"/>
                <a:hlinkClick r:id="rId9">
                  <a:extLst>
                    <a:ext uri="{A12FA001-AC4F-418D-AE19-62706E023703}">
                      <ahyp:hlinkClr val="tx"/>
                    </a:ext>
                  </a:extLst>
                </a:hlinkClick>
              </a:rPr>
              <a:t>https://jonathan-hui.medium.com/understanding-feature-pyramid-networks-for-object-detection-fpn-45b227b9106c</a:t>
            </a:r>
            <a:r>
              <a:rPr lang="en" sz="1500">
                <a:solidFill>
                  <a:schemeClr val="accent3"/>
                </a:solidFill>
                <a:latin typeface="Barlow"/>
                <a:ea typeface="Barlow"/>
                <a:cs typeface="Barlow"/>
                <a:sym typeface="Barlow"/>
              </a:rPr>
              <a:t> </a:t>
            </a:r>
            <a:endParaRPr sz="1500">
              <a:solidFill>
                <a:schemeClr val="accent3"/>
              </a:solidFill>
              <a:latin typeface="Barlow"/>
              <a:ea typeface="Barlow"/>
              <a:cs typeface="Barlow"/>
              <a:sym typeface="Barlow"/>
            </a:endParaRPr>
          </a:p>
          <a:p>
            <a:pPr indent="0" lvl="0" marL="0" rtl="0" algn="l">
              <a:spcBef>
                <a:spcPts val="0"/>
              </a:spcBef>
              <a:spcAft>
                <a:spcPts val="0"/>
              </a:spcAft>
              <a:buNone/>
            </a:pPr>
            <a:r>
              <a:rPr lang="en" sz="1500" u="sng">
                <a:solidFill>
                  <a:schemeClr val="accent3"/>
                </a:solidFill>
                <a:latin typeface="Barlow"/>
                <a:ea typeface="Barlow"/>
                <a:cs typeface="Barlow"/>
                <a:sym typeface="Barlow"/>
                <a:hlinkClick r:id="rId10">
                  <a:extLst>
                    <a:ext uri="{A12FA001-AC4F-418D-AE19-62706E023703}">
                      <ahyp:hlinkClr val="tx"/>
                    </a:ext>
                  </a:extLst>
                </a:hlinkClick>
              </a:rPr>
              <a:t>https://openaccess.thecvf.com/content_cvpr_2018/papers/Hu_Squeeze-and-Excitation_Networks_CVPR_2018_paper.pdf</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a:p>
            <a:pPr indent="0" lvl="0" marL="0" rtl="0" algn="l">
              <a:spcBef>
                <a:spcPts val="0"/>
              </a:spcBef>
              <a:spcAft>
                <a:spcPts val="0"/>
              </a:spcAft>
              <a:buNone/>
            </a:pPr>
            <a:r>
              <a:t/>
            </a:r>
            <a:endParaRPr sz="1500">
              <a:solidFill>
                <a:schemeClr val="accent3"/>
              </a:solidFill>
              <a:latin typeface="Barlow"/>
              <a:ea typeface="Barlow"/>
              <a:cs typeface="Barlow"/>
              <a:sym typeface="Barlow"/>
            </a:endParaRPr>
          </a:p>
        </p:txBody>
      </p:sp>
      <p:sp>
        <p:nvSpPr>
          <p:cNvPr id="692" name="Google Shape;692;p104"/>
          <p:cNvSpPr txBox="1"/>
          <p:nvPr/>
        </p:nvSpPr>
        <p:spPr>
          <a:xfrm>
            <a:off x="480425" y="290625"/>
            <a:ext cx="46029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References Continued</a:t>
            </a:r>
            <a:endParaRPr sz="1700">
              <a:solidFill>
                <a:schemeClr val="accent3"/>
              </a:solidFill>
              <a:latin typeface="Hepta Slab Medium"/>
              <a:ea typeface="Hepta Slab Medium"/>
              <a:cs typeface="Hepta Slab Medium"/>
              <a:sym typeface="Hepta Slab Medium"/>
            </a:endParaRPr>
          </a:p>
        </p:txBody>
      </p:sp>
      <p:sp>
        <p:nvSpPr>
          <p:cNvPr id="693" name="Google Shape;693;p10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7" name="Shape 697"/>
        <p:cNvGrpSpPr/>
        <p:nvPr/>
      </p:nvGrpSpPr>
      <p:grpSpPr>
        <a:xfrm>
          <a:off x="0" y="0"/>
          <a:ext cx="0" cy="0"/>
          <a:chOff x="0" y="0"/>
          <a:chExt cx="0" cy="0"/>
        </a:xfrm>
      </p:grpSpPr>
      <p:sp>
        <p:nvSpPr>
          <p:cNvPr id="698" name="Google Shape;698;p105"/>
          <p:cNvSpPr txBox="1"/>
          <p:nvPr>
            <p:ph type="title"/>
          </p:nvPr>
        </p:nvSpPr>
        <p:spPr>
          <a:xfrm>
            <a:off x="351425" y="1274975"/>
            <a:ext cx="5405700" cy="9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pic>
        <p:nvPicPr>
          <p:cNvPr id="699" name="Google Shape;699;p105"/>
          <p:cNvPicPr preferRelativeResize="0"/>
          <p:nvPr/>
        </p:nvPicPr>
        <p:blipFill>
          <a:blip r:embed="rId4">
            <a:alphaModFix/>
          </a:blip>
          <a:stretch>
            <a:fillRect/>
          </a:stretch>
        </p:blipFill>
        <p:spPr>
          <a:xfrm>
            <a:off x="5941550" y="2214975"/>
            <a:ext cx="2537150" cy="2537150"/>
          </a:xfrm>
          <a:prstGeom prst="rect">
            <a:avLst/>
          </a:prstGeom>
          <a:noFill/>
          <a:ln>
            <a:noFill/>
          </a:ln>
        </p:spPr>
      </p:pic>
      <p:sp>
        <p:nvSpPr>
          <p:cNvPr id="700" name="Google Shape;700;p105"/>
          <p:cNvSpPr txBox="1"/>
          <p:nvPr/>
        </p:nvSpPr>
        <p:spPr>
          <a:xfrm>
            <a:off x="1340100" y="3302900"/>
            <a:ext cx="19836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chemeClr val="dk1"/>
                </a:solidFill>
                <a:latin typeface="Barlow Light"/>
                <a:ea typeface="Barlow Light"/>
                <a:cs typeface="Barlow Light"/>
                <a:sym typeface="Barlow Light"/>
              </a:rPr>
              <a:t>Questions?</a:t>
            </a:r>
            <a:endParaRPr sz="2900">
              <a:solidFill>
                <a:schemeClr val="dk1"/>
              </a:solidFill>
              <a:latin typeface="Barlow Light"/>
              <a:ea typeface="Barlow Light"/>
              <a:cs typeface="Barlow Light"/>
              <a:sym typeface="Barlow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99"/>
                                        </p:tgtEl>
                                        <p:attrNameLst>
                                          <p:attrName>style.visibility</p:attrName>
                                        </p:attrNameLst>
                                      </p:cBhvr>
                                      <p:to>
                                        <p:strVal val="visible"/>
                                      </p:to>
                                    </p:set>
                                    <p:anim calcmode="lin" valueType="num">
                                      <p:cBhvr additive="base">
                                        <p:cTn dur="2000"/>
                                        <p:tgtEl>
                                          <p:spTgt spid="6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2000" fill="hold"/>
                                        <p:tgtEl>
                                          <p:spTgt spid="699"/>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3"/>
          <p:cNvSpPr txBox="1"/>
          <p:nvPr/>
        </p:nvSpPr>
        <p:spPr>
          <a:xfrm>
            <a:off x="567000" y="711300"/>
            <a:ext cx="8010000" cy="3720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accent3"/>
              </a:buClr>
              <a:buSzPts val="1500"/>
              <a:buFont typeface="Barlow"/>
              <a:buChar char="●"/>
            </a:pPr>
            <a:r>
              <a:rPr lang="en" sz="1500">
                <a:solidFill>
                  <a:schemeClr val="accent3"/>
                </a:solidFill>
                <a:latin typeface="Barlow"/>
                <a:ea typeface="Barlow"/>
                <a:cs typeface="Barlow"/>
                <a:sym typeface="Barlow"/>
              </a:rPr>
              <a:t>Capsule Networks (CapsNets) are a special kind of neural network that tries to better capture hierarchical relationships</a:t>
            </a:r>
            <a:endParaRPr sz="1500">
              <a:solidFill>
                <a:schemeClr val="accent3"/>
              </a:solidFill>
              <a:latin typeface="Barlow"/>
              <a:ea typeface="Barlow"/>
              <a:cs typeface="Barlow"/>
              <a:sym typeface="Barlow"/>
            </a:endParaRPr>
          </a:p>
          <a:p>
            <a:pPr indent="-323850" lvl="0" marL="457200" rtl="0" algn="l">
              <a:lnSpc>
                <a:spcPct val="115000"/>
              </a:lnSpc>
              <a:spcBef>
                <a:spcPts val="0"/>
              </a:spcBef>
              <a:spcAft>
                <a:spcPts val="0"/>
              </a:spcAft>
              <a:buClr>
                <a:schemeClr val="accent3"/>
              </a:buClr>
              <a:buSzPts val="1500"/>
              <a:buFont typeface="Barlow"/>
              <a:buChar char="●"/>
            </a:pPr>
            <a:r>
              <a:rPr lang="en" sz="1500">
                <a:solidFill>
                  <a:schemeClr val="accent3"/>
                </a:solidFill>
                <a:latin typeface="Barlow"/>
                <a:ea typeface="Barlow"/>
                <a:cs typeface="Barlow"/>
                <a:sym typeface="Barlow"/>
              </a:rPr>
              <a:t>Instead of using regular neurons, CapsNets use capsules, which are groups of neurons working together</a:t>
            </a:r>
            <a:endParaRPr sz="1500">
              <a:solidFill>
                <a:schemeClr val="accent3"/>
              </a:solidFill>
              <a:latin typeface="Barlow"/>
              <a:ea typeface="Barlow"/>
              <a:cs typeface="Barlow"/>
              <a:sym typeface="Barlow"/>
            </a:endParaRPr>
          </a:p>
          <a:p>
            <a:pPr indent="-323850" lvl="0" marL="457200" rtl="0" algn="l">
              <a:lnSpc>
                <a:spcPct val="115000"/>
              </a:lnSpc>
              <a:spcBef>
                <a:spcPts val="0"/>
              </a:spcBef>
              <a:spcAft>
                <a:spcPts val="0"/>
              </a:spcAft>
              <a:buClr>
                <a:schemeClr val="accent3"/>
              </a:buClr>
              <a:buSzPts val="1500"/>
              <a:buFont typeface="Barlow"/>
              <a:buChar char="●"/>
            </a:pPr>
            <a:r>
              <a:rPr lang="en" sz="1500">
                <a:solidFill>
                  <a:schemeClr val="accent3"/>
                </a:solidFill>
                <a:latin typeface="Barlow"/>
                <a:ea typeface="Barlow"/>
                <a:cs typeface="Barlow"/>
                <a:sym typeface="Barlow"/>
              </a:rPr>
              <a:t>Each capsule doesn't just say "something is here" (like normal neurons); it also captures where it is and how it looks (its pose, size, orientation, etc.)</a:t>
            </a:r>
            <a:endParaRPr sz="1500">
              <a:solidFill>
                <a:schemeClr val="accent3"/>
              </a:solidFill>
              <a:latin typeface="Barlow"/>
              <a:ea typeface="Barlow"/>
              <a:cs typeface="Barlow"/>
              <a:sym typeface="Barlow"/>
            </a:endParaRPr>
          </a:p>
          <a:p>
            <a:pPr indent="-323850" lvl="0" marL="457200" rtl="0" algn="l">
              <a:lnSpc>
                <a:spcPct val="115000"/>
              </a:lnSpc>
              <a:spcBef>
                <a:spcPts val="0"/>
              </a:spcBef>
              <a:spcAft>
                <a:spcPts val="0"/>
              </a:spcAft>
              <a:buClr>
                <a:schemeClr val="accent3"/>
              </a:buClr>
              <a:buSzPts val="1500"/>
              <a:buFont typeface="Barlow"/>
              <a:buChar char="●"/>
            </a:pPr>
            <a:r>
              <a:rPr lang="en" sz="1500">
                <a:solidFill>
                  <a:schemeClr val="accent3"/>
                </a:solidFill>
                <a:latin typeface="Barlow"/>
                <a:ea typeface="Barlow"/>
                <a:cs typeface="Barlow"/>
                <a:sym typeface="Barlow"/>
              </a:rPr>
              <a:t>Capsule Networks were created because traditional methods like max-pooling throw away too much important information when trying to make the network recognize things at different positions or scales. </a:t>
            </a:r>
            <a:endParaRPr sz="1500">
              <a:solidFill>
                <a:schemeClr val="accent3"/>
              </a:solidFill>
              <a:latin typeface="Barlow"/>
              <a:ea typeface="Barlow"/>
              <a:cs typeface="Barlow"/>
              <a:sym typeface="Barlow"/>
            </a:endParaRPr>
          </a:p>
          <a:p>
            <a:pPr indent="-323850" lvl="0" marL="457200" rtl="0" algn="l">
              <a:lnSpc>
                <a:spcPct val="115000"/>
              </a:lnSpc>
              <a:spcBef>
                <a:spcPts val="0"/>
              </a:spcBef>
              <a:spcAft>
                <a:spcPts val="0"/>
              </a:spcAft>
              <a:buClr>
                <a:schemeClr val="accent3"/>
              </a:buClr>
              <a:buSzPts val="1500"/>
              <a:buFont typeface="Barlow"/>
              <a:buChar char="●"/>
            </a:pPr>
            <a:r>
              <a:rPr lang="en" sz="1500">
                <a:solidFill>
                  <a:schemeClr val="accent3"/>
                </a:solidFill>
                <a:latin typeface="Barlow"/>
                <a:ea typeface="Barlow"/>
                <a:cs typeface="Barlow"/>
                <a:sym typeface="Barlow"/>
              </a:rPr>
              <a:t>CapsNets represent features as vectors, where the length of the vector indicates the probability of a feature's presence, and the direction encodes its pose or orientation. This allows CapsNets to learn more robust representations of objects and their relationships, particularly in the presence of affine transformations like rotations, translations, and scaling. </a:t>
            </a:r>
            <a:endParaRPr sz="1500">
              <a:solidFill>
                <a:schemeClr val="accent3"/>
              </a:solidFill>
              <a:latin typeface="Barlow"/>
              <a:ea typeface="Barlow"/>
              <a:cs typeface="Barlow"/>
              <a:sym typeface="Barlow"/>
            </a:endParaRPr>
          </a:p>
        </p:txBody>
      </p:sp>
      <p:sp>
        <p:nvSpPr>
          <p:cNvPr id="403" name="Google Shape;403;p63"/>
          <p:cNvSpPr txBox="1"/>
          <p:nvPr/>
        </p:nvSpPr>
        <p:spPr>
          <a:xfrm>
            <a:off x="480426" y="250825"/>
            <a:ext cx="43923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CapsNet</a:t>
            </a:r>
            <a:endParaRPr sz="1700">
              <a:solidFill>
                <a:schemeClr val="accent3"/>
              </a:solidFill>
              <a:latin typeface="Hepta Slab Medium"/>
              <a:ea typeface="Hepta Slab Medium"/>
              <a:cs typeface="Hepta Slab Medium"/>
              <a:sym typeface="Hepta Slab Medium"/>
            </a:endParaRPr>
          </a:p>
        </p:txBody>
      </p:sp>
      <p:sp>
        <p:nvSpPr>
          <p:cNvPr id="404" name="Google Shape;404;p6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4"/>
          <p:cNvSpPr txBox="1"/>
          <p:nvPr/>
        </p:nvSpPr>
        <p:spPr>
          <a:xfrm>
            <a:off x="480426" y="290625"/>
            <a:ext cx="43923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CapsNet Architecture</a:t>
            </a:r>
            <a:endParaRPr sz="1700">
              <a:solidFill>
                <a:schemeClr val="accent3"/>
              </a:solidFill>
              <a:latin typeface="Hepta Slab Medium"/>
              <a:ea typeface="Hepta Slab Medium"/>
              <a:cs typeface="Hepta Slab Medium"/>
              <a:sym typeface="Hepta Slab Medium"/>
            </a:endParaRPr>
          </a:p>
        </p:txBody>
      </p:sp>
      <p:sp>
        <p:nvSpPr>
          <p:cNvPr id="410" name="Google Shape;410;p6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1" name="Google Shape;411;p64"/>
          <p:cNvPicPr preferRelativeResize="0"/>
          <p:nvPr/>
        </p:nvPicPr>
        <p:blipFill>
          <a:blip r:embed="rId3">
            <a:alphaModFix/>
          </a:blip>
          <a:stretch>
            <a:fillRect/>
          </a:stretch>
        </p:blipFill>
        <p:spPr>
          <a:xfrm>
            <a:off x="629925" y="1087203"/>
            <a:ext cx="7703700" cy="3605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5"/>
          <p:cNvSpPr txBox="1"/>
          <p:nvPr/>
        </p:nvSpPr>
        <p:spPr>
          <a:xfrm>
            <a:off x="567000" y="711300"/>
            <a:ext cx="8010000" cy="3720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accent3"/>
              </a:buClr>
              <a:buSzPts val="1500"/>
              <a:buFont typeface="Barlow"/>
              <a:buChar char="●"/>
            </a:pPr>
            <a:r>
              <a:rPr lang="en" sz="1500">
                <a:solidFill>
                  <a:schemeClr val="accent3"/>
                </a:solidFill>
                <a:latin typeface="Barlow"/>
                <a:ea typeface="Barlow"/>
                <a:cs typeface="Barlow"/>
                <a:sym typeface="Barlow"/>
              </a:rPr>
              <a:t>VGG with block-wise fine-tuning is a pre-trained convolutional neural network with 19 layers (a series of convolutional and max pooling followed by fully connected layers) and 144 million trainable parameters.</a:t>
            </a:r>
            <a:endParaRPr sz="1500">
              <a:solidFill>
                <a:schemeClr val="accent3"/>
              </a:solidFill>
              <a:latin typeface="Barlow"/>
              <a:ea typeface="Barlow"/>
              <a:cs typeface="Barlow"/>
              <a:sym typeface="Barlow"/>
            </a:endParaRPr>
          </a:p>
          <a:p>
            <a:pPr indent="-323850" lvl="0" marL="457200" rtl="0" algn="l">
              <a:spcBef>
                <a:spcPts val="0"/>
              </a:spcBef>
              <a:spcAft>
                <a:spcPts val="0"/>
              </a:spcAft>
              <a:buClr>
                <a:schemeClr val="accent3"/>
              </a:buClr>
              <a:buSzPts val="1500"/>
              <a:buFont typeface="Barlow"/>
              <a:buChar char="●"/>
            </a:pPr>
            <a:r>
              <a:rPr lang="en" sz="1500">
                <a:solidFill>
                  <a:schemeClr val="accent3"/>
                </a:solidFill>
                <a:latin typeface="Barlow"/>
                <a:ea typeface="Barlow"/>
                <a:cs typeface="Barlow"/>
                <a:sym typeface="Barlow"/>
              </a:rPr>
              <a:t>Early layers extract low-level simple structural features like edges and textures, while deeper layers capture high-level, domain-specific </a:t>
            </a:r>
            <a:r>
              <a:rPr lang="en" sz="1500">
                <a:solidFill>
                  <a:schemeClr val="accent3"/>
                </a:solidFill>
                <a:latin typeface="Barlow"/>
                <a:ea typeface="Barlow"/>
                <a:cs typeface="Barlow"/>
                <a:sym typeface="Barlow"/>
              </a:rPr>
              <a:t>abstractions </a:t>
            </a:r>
            <a:r>
              <a:rPr lang="en" sz="1500">
                <a:solidFill>
                  <a:schemeClr val="accent3"/>
                </a:solidFill>
                <a:latin typeface="Barlow"/>
                <a:ea typeface="Barlow"/>
                <a:cs typeface="Barlow"/>
                <a:sym typeface="Barlow"/>
              </a:rPr>
              <a:t>by hierarchically combining these features.</a:t>
            </a:r>
            <a:endParaRPr sz="1500">
              <a:solidFill>
                <a:schemeClr val="accent3"/>
              </a:solidFill>
              <a:latin typeface="Barlow"/>
              <a:ea typeface="Barlow"/>
              <a:cs typeface="Barlow"/>
              <a:sym typeface="Barlow"/>
            </a:endParaRPr>
          </a:p>
          <a:p>
            <a:pPr indent="-323850" lvl="0" marL="457200" rtl="0" algn="l">
              <a:spcBef>
                <a:spcPts val="0"/>
              </a:spcBef>
              <a:spcAft>
                <a:spcPts val="0"/>
              </a:spcAft>
              <a:buClr>
                <a:schemeClr val="accent3"/>
              </a:buClr>
              <a:buSzPts val="1500"/>
              <a:buFont typeface="Barlow"/>
              <a:buChar char="●"/>
            </a:pPr>
            <a:r>
              <a:rPr lang="en" sz="1500">
                <a:solidFill>
                  <a:schemeClr val="accent3"/>
                </a:solidFill>
                <a:latin typeface="Barlow"/>
                <a:ea typeface="Barlow"/>
                <a:cs typeface="Barlow"/>
                <a:sym typeface="Barlow"/>
              </a:rPr>
              <a:t>The weights of CNN are initialized with pre-trained VGG19. Then block-wise fine-tuning is added. The VGG19 architecture is divided into six blocks based on pooling layers, since doing layer-wise fine-tuning for each of the 19 layers is too resource-intensive. </a:t>
            </a:r>
            <a:r>
              <a:rPr lang="en" sz="1500">
                <a:solidFill>
                  <a:schemeClr val="accent3"/>
                </a:solidFill>
                <a:latin typeface="Barlow"/>
                <a:ea typeface="Barlow"/>
                <a:cs typeface="Barlow"/>
                <a:sym typeface="Barlow"/>
              </a:rPr>
              <a:t>During the training process, the weights of the CNN layers are updated after every iteration.</a:t>
            </a:r>
            <a:endParaRPr sz="1500">
              <a:solidFill>
                <a:schemeClr val="accent3"/>
              </a:solidFill>
              <a:latin typeface="Barlow"/>
              <a:ea typeface="Barlow"/>
              <a:cs typeface="Barlow"/>
              <a:sym typeface="Barlow"/>
            </a:endParaRPr>
          </a:p>
          <a:p>
            <a:pPr indent="-323850" lvl="0" marL="457200" rtl="0" algn="l">
              <a:spcBef>
                <a:spcPts val="0"/>
              </a:spcBef>
              <a:spcAft>
                <a:spcPts val="0"/>
              </a:spcAft>
              <a:buClr>
                <a:schemeClr val="accent3"/>
              </a:buClr>
              <a:buSzPts val="1500"/>
              <a:buFont typeface="Barlow"/>
              <a:buChar char="●"/>
            </a:pPr>
            <a:r>
              <a:rPr lang="en" sz="1500">
                <a:solidFill>
                  <a:schemeClr val="accent3"/>
                </a:solidFill>
                <a:latin typeface="Barlow"/>
                <a:ea typeface="Barlow"/>
                <a:cs typeface="Barlow"/>
                <a:sym typeface="Barlow"/>
              </a:rPr>
              <a:t>The CNN is then trained in a block-wise approach, starting the fine-tuning from the last block (high level features) and freezing the learning of all earlier blocks, fixing the low level blocks. The learning of the earlier layers can be frozen because of the low-level generic features in these layers.</a:t>
            </a:r>
            <a:endParaRPr sz="1500">
              <a:solidFill>
                <a:schemeClr val="accent3"/>
              </a:solidFill>
              <a:latin typeface="Barlow"/>
              <a:ea typeface="Barlow"/>
              <a:cs typeface="Barlow"/>
              <a:sym typeface="Barlow"/>
            </a:endParaRPr>
          </a:p>
        </p:txBody>
      </p:sp>
      <p:sp>
        <p:nvSpPr>
          <p:cNvPr id="417" name="Google Shape;417;p65"/>
          <p:cNvSpPr txBox="1"/>
          <p:nvPr/>
        </p:nvSpPr>
        <p:spPr>
          <a:xfrm>
            <a:off x="480426" y="290625"/>
            <a:ext cx="43923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Hepta Slab Medium"/>
                <a:ea typeface="Hepta Slab Medium"/>
                <a:cs typeface="Hepta Slab Medium"/>
                <a:sym typeface="Hepta Slab Medium"/>
              </a:rPr>
              <a:t>VGG19 with BFT</a:t>
            </a:r>
            <a:endParaRPr sz="1700">
              <a:solidFill>
                <a:schemeClr val="accent3"/>
              </a:solidFill>
              <a:latin typeface="Hepta Slab Medium"/>
              <a:ea typeface="Hepta Slab Medium"/>
              <a:cs typeface="Hepta Slab Medium"/>
              <a:sym typeface="Hepta Slab Medium"/>
            </a:endParaRPr>
          </a:p>
        </p:txBody>
      </p:sp>
      <p:sp>
        <p:nvSpPr>
          <p:cNvPr id="418" name="Google Shape;418;p6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6"/>
          <p:cNvSpPr txBox="1"/>
          <p:nvPr>
            <p:ph idx="2" type="subTitle"/>
          </p:nvPr>
        </p:nvSpPr>
        <p:spPr>
          <a:xfrm>
            <a:off x="2612850" y="522625"/>
            <a:ext cx="3918300" cy="215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600"/>
              <a:t>VGG19 with BFT </a:t>
            </a:r>
            <a:r>
              <a:rPr lang="en" sz="1700"/>
              <a:t>Architecture</a:t>
            </a:r>
            <a:endParaRPr/>
          </a:p>
        </p:txBody>
      </p:sp>
      <p:pic>
        <p:nvPicPr>
          <p:cNvPr id="424" name="Google Shape;424;p66"/>
          <p:cNvPicPr preferRelativeResize="0"/>
          <p:nvPr/>
        </p:nvPicPr>
        <p:blipFill>
          <a:blip r:embed="rId3">
            <a:alphaModFix/>
          </a:blip>
          <a:stretch>
            <a:fillRect/>
          </a:stretch>
        </p:blipFill>
        <p:spPr>
          <a:xfrm>
            <a:off x="1624325" y="835875"/>
            <a:ext cx="5895350" cy="2135009"/>
          </a:xfrm>
          <a:prstGeom prst="rect">
            <a:avLst/>
          </a:prstGeom>
          <a:noFill/>
          <a:ln>
            <a:noFill/>
          </a:ln>
        </p:spPr>
      </p:pic>
      <p:pic>
        <p:nvPicPr>
          <p:cNvPr id="425" name="Google Shape;425;p66"/>
          <p:cNvPicPr preferRelativeResize="0"/>
          <p:nvPr/>
        </p:nvPicPr>
        <p:blipFill>
          <a:blip r:embed="rId4">
            <a:alphaModFix/>
          </a:blip>
          <a:stretch>
            <a:fillRect/>
          </a:stretch>
        </p:blipFill>
        <p:spPr>
          <a:xfrm>
            <a:off x="2275006" y="3068719"/>
            <a:ext cx="4380845" cy="198333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7"/>
          <p:cNvSpPr txBox="1"/>
          <p:nvPr>
            <p:ph idx="1" type="body"/>
          </p:nvPr>
        </p:nvSpPr>
        <p:spPr>
          <a:xfrm>
            <a:off x="791150" y="738025"/>
            <a:ext cx="7646700" cy="3597300"/>
          </a:xfrm>
          <a:prstGeom prst="rect">
            <a:avLst/>
          </a:prstGeom>
        </p:spPr>
        <p:txBody>
          <a:bodyPr anchorCtr="0" anchor="t" bIns="0" lIns="0" spcFirstLastPara="1" rIns="0" wrap="square" tIns="0">
            <a:noAutofit/>
          </a:bodyPr>
          <a:lstStyle/>
          <a:p>
            <a:pPr indent="-330200" lvl="0" marL="457200" rtl="0" algn="l">
              <a:spcBef>
                <a:spcPts val="0"/>
              </a:spcBef>
              <a:spcAft>
                <a:spcPts val="0"/>
              </a:spcAft>
              <a:buClr>
                <a:schemeClr val="accent3"/>
              </a:buClr>
              <a:buSzPts val="1600"/>
              <a:buChar char="●"/>
            </a:pPr>
            <a:r>
              <a:rPr lang="en" sz="1600">
                <a:solidFill>
                  <a:schemeClr val="accent3"/>
                </a:solidFill>
              </a:rPr>
              <a:t>Two channel DNN is a network designed on the fact it can take 2 different types of inputs. Uses 2 input modalities to process the images with a CNN Stack.</a:t>
            </a:r>
            <a:endParaRPr sz="1600">
              <a:solidFill>
                <a:schemeClr val="accent3"/>
              </a:solidFill>
            </a:endParaRPr>
          </a:p>
          <a:p>
            <a:pPr indent="-330200" lvl="0" marL="457200" rtl="0" algn="l">
              <a:spcBef>
                <a:spcPts val="0"/>
              </a:spcBef>
              <a:spcAft>
                <a:spcPts val="0"/>
              </a:spcAft>
              <a:buClr>
                <a:schemeClr val="accent3"/>
              </a:buClr>
              <a:buSzPts val="1600"/>
              <a:buChar char="●"/>
            </a:pPr>
            <a:r>
              <a:rPr lang="en" sz="1600">
                <a:solidFill>
                  <a:schemeClr val="accent3"/>
                </a:solidFill>
              </a:rPr>
              <a:t>Once those channels finish preprocessing, they enter the fusion layer. The images are fused and concatenated </a:t>
            </a:r>
            <a:r>
              <a:rPr lang="en" sz="1600">
                <a:solidFill>
                  <a:schemeClr val="accent3"/>
                </a:solidFill>
              </a:rPr>
              <a:t>together</a:t>
            </a:r>
            <a:r>
              <a:rPr lang="en" sz="1600">
                <a:solidFill>
                  <a:schemeClr val="accent3"/>
                </a:solidFill>
              </a:rPr>
              <a:t> for better accuracy.</a:t>
            </a:r>
            <a:endParaRPr sz="1600">
              <a:solidFill>
                <a:schemeClr val="accent3"/>
              </a:solidFill>
            </a:endParaRPr>
          </a:p>
          <a:p>
            <a:pPr indent="-330200" lvl="0" marL="457200" rtl="0" algn="l">
              <a:spcBef>
                <a:spcPts val="0"/>
              </a:spcBef>
              <a:spcAft>
                <a:spcPts val="0"/>
              </a:spcAft>
              <a:buClr>
                <a:schemeClr val="accent3"/>
              </a:buClr>
              <a:buSzPts val="1600"/>
              <a:buChar char="●"/>
            </a:pPr>
            <a:r>
              <a:rPr lang="en" sz="1600">
                <a:solidFill>
                  <a:schemeClr val="accent3"/>
                </a:solidFill>
              </a:rPr>
              <a:t>Once the fusion is complete, the prediction is made.</a:t>
            </a:r>
            <a:endParaRPr sz="1600">
              <a:solidFill>
                <a:schemeClr val="accent3"/>
              </a:solidFill>
            </a:endParaRPr>
          </a:p>
          <a:p>
            <a:pPr indent="-330200" lvl="0" marL="457200" rtl="0" algn="l">
              <a:spcBef>
                <a:spcPts val="0"/>
              </a:spcBef>
              <a:spcAft>
                <a:spcPts val="0"/>
              </a:spcAft>
              <a:buClr>
                <a:schemeClr val="accent3"/>
              </a:buClr>
              <a:buSzPts val="1600"/>
              <a:buChar char="●"/>
            </a:pPr>
            <a:r>
              <a:rPr lang="en" sz="1600">
                <a:solidFill>
                  <a:schemeClr val="accent3"/>
                </a:solidFill>
              </a:rPr>
              <a:t>Good with diverse datasets and handles </a:t>
            </a:r>
            <a:r>
              <a:rPr lang="en" sz="1600">
                <a:solidFill>
                  <a:schemeClr val="accent3"/>
                </a:solidFill>
              </a:rPr>
              <a:t>heterogeneity</a:t>
            </a:r>
            <a:r>
              <a:rPr lang="en" sz="1600">
                <a:solidFill>
                  <a:schemeClr val="accent3"/>
                </a:solidFill>
              </a:rPr>
              <a:t> in appearances of </a:t>
            </a:r>
            <a:r>
              <a:rPr lang="en" sz="1600">
                <a:solidFill>
                  <a:schemeClr val="accent3"/>
                </a:solidFill>
              </a:rPr>
              <a:t>the</a:t>
            </a:r>
            <a:r>
              <a:rPr lang="en" sz="1600">
                <a:solidFill>
                  <a:schemeClr val="accent3"/>
                </a:solidFill>
              </a:rPr>
              <a:t> tumors.</a:t>
            </a:r>
            <a:endParaRPr sz="1600">
              <a:solidFill>
                <a:schemeClr val="accent3"/>
              </a:solidFill>
            </a:endParaRPr>
          </a:p>
        </p:txBody>
      </p:sp>
      <p:sp>
        <p:nvSpPr>
          <p:cNvPr id="431" name="Google Shape;431;p67"/>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Two Channel DNN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